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sldIdLst>
    <p:sldId id="256" r:id="rId2"/>
    <p:sldId id="325" r:id="rId3"/>
    <p:sldId id="317" r:id="rId4"/>
    <p:sldId id="318" r:id="rId5"/>
    <p:sldId id="319" r:id="rId6"/>
    <p:sldId id="314" r:id="rId7"/>
    <p:sldId id="285" r:id="rId8"/>
    <p:sldId id="286" r:id="rId9"/>
    <p:sldId id="287" r:id="rId10"/>
    <p:sldId id="288" r:id="rId11"/>
    <p:sldId id="328" r:id="rId12"/>
    <p:sldId id="329" r:id="rId13"/>
    <p:sldId id="326" r:id="rId14"/>
    <p:sldId id="327" r:id="rId15"/>
    <p:sldId id="306" r:id="rId16"/>
    <p:sldId id="289" r:id="rId17"/>
    <p:sldId id="291" r:id="rId18"/>
    <p:sldId id="292" r:id="rId19"/>
    <p:sldId id="293" r:id="rId20"/>
    <p:sldId id="296" r:id="rId21"/>
    <p:sldId id="332" r:id="rId22"/>
    <p:sldId id="301" r:id="rId23"/>
    <p:sldId id="312" r:id="rId24"/>
    <p:sldId id="320" r:id="rId25"/>
    <p:sldId id="322" r:id="rId26"/>
    <p:sldId id="323" r:id="rId27"/>
    <p:sldId id="324" r:id="rId28"/>
    <p:sldId id="302" r:id="rId29"/>
    <p:sldId id="303" r:id="rId30"/>
    <p:sldId id="304" r:id="rId31"/>
    <p:sldId id="305" r:id="rId32"/>
    <p:sldId id="313" r:id="rId33"/>
    <p:sldId id="311" r:id="rId34"/>
    <p:sldId id="331" r:id="rId35"/>
    <p:sldId id="297" r:id="rId36"/>
    <p:sldId id="298" r:id="rId37"/>
    <p:sldId id="299" r:id="rId38"/>
    <p:sldId id="300" r:id="rId39"/>
    <p:sldId id="310" r:id="rId40"/>
    <p:sldId id="315" r:id="rId41"/>
    <p:sldId id="316" r:id="rId42"/>
    <p:sldId id="282" r:id="rId43"/>
    <p:sldId id="321" r:id="rId44"/>
  </p:sldIdLst>
  <p:sldSz cx="9144000" cy="6858000" type="screen4x3"/>
  <p:notesSz cx="6858000" cy="9144000"/>
  <p:defaultTextStyle>
    <a:defPPr>
      <a:defRPr lang="he-IL"/>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FF6600"/>
    <a:srgbClr val="000099"/>
    <a:srgbClr val="FF0066"/>
    <a:srgbClr val="FFFF66"/>
    <a:srgbClr val="DDDDDD"/>
    <a:srgbClr val="FF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84381" autoAdjust="0"/>
    <p:restoredTop sz="97821" autoAdjust="0"/>
  </p:normalViewPr>
  <p:slideViewPr>
    <p:cSldViewPr>
      <p:cViewPr>
        <p:scale>
          <a:sx n="141" d="100"/>
          <a:sy n="141" d="100"/>
        </p:scale>
        <p:origin x="-486" y="-72"/>
      </p:cViewPr>
      <p:guideLst>
        <p:guide orient="horz" pos="2160"/>
        <p:guide pos="2880"/>
      </p:guideLst>
    </p:cSldViewPr>
  </p:slideViewPr>
  <p:outlineViewPr>
    <p:cViewPr>
      <p:scale>
        <a:sx n="33" d="100"/>
        <a:sy n="33" d="100"/>
      </p:scale>
      <p:origin x="0" y="228"/>
    </p:cViewPr>
  </p:outlineViewPr>
  <p:notesTextViewPr>
    <p:cViewPr>
      <p:scale>
        <a:sx n="100" d="100"/>
        <a:sy n="100" d="100"/>
      </p:scale>
      <p:origin x="0" y="0"/>
    </p:cViewPr>
  </p:notesTextViewPr>
  <p:sorterViewPr>
    <p:cViewPr>
      <p:scale>
        <a:sx n="66" d="100"/>
        <a:sy n="66" d="100"/>
      </p:scale>
      <p:origin x="-114" y="5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CBF2480E-3F8F-4D1A-9B5F-B78EEB8F787E}" type="datetimeFigureOut">
              <a:rPr lang="he-IL"/>
              <a:pPr>
                <a:defRPr/>
              </a:pPr>
              <a:t>כ"ח/תמוז/תשע"ו</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atin typeface="Calibri" pitchFamily="34" charset="0"/>
                <a:cs typeface="Arial" charset="0"/>
              </a:defRPr>
            </a:lvl1pPr>
          </a:lstStyle>
          <a:p>
            <a:pPr>
              <a:defRPr/>
            </a:pPr>
            <a:fld id="{31D5D4E5-169C-48BF-91FB-126F5ACC9AE2}" type="slidenum">
              <a:rPr lang="he-IL" altLang="he-IL"/>
              <a:pPr>
                <a:defRPr/>
              </a:pPr>
              <a:t>‹#›</a:t>
            </a:fld>
            <a:endParaRPr lang="he-IL" altLang="he-IL"/>
          </a:p>
        </p:txBody>
      </p:sp>
    </p:spTree>
    <p:extLst>
      <p:ext uri="{BB962C8B-B14F-4D97-AF65-F5344CB8AC3E}">
        <p14:creationId xmlns:p14="http://schemas.microsoft.com/office/powerpoint/2010/main" val="201771052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charset="0"/>
              </a:defRPr>
            </a:lvl1pPr>
            <a:lvl2pPr marL="742950" indent="-285750" algn="r" rtl="1">
              <a:spcBef>
                <a:spcPct val="30000"/>
              </a:spcBef>
              <a:defRPr sz="1200">
                <a:solidFill>
                  <a:schemeClr val="tx1"/>
                </a:solidFill>
                <a:latin typeface="Calibri" pitchFamily="34" charset="0"/>
                <a:cs typeface="Arial" charset="0"/>
              </a:defRPr>
            </a:lvl2pPr>
            <a:lvl3pPr marL="1143000" indent="-228600" algn="r" rtl="1">
              <a:spcBef>
                <a:spcPct val="30000"/>
              </a:spcBef>
              <a:defRPr sz="1200">
                <a:solidFill>
                  <a:schemeClr val="tx1"/>
                </a:solidFill>
                <a:latin typeface="Calibri" pitchFamily="34" charset="0"/>
                <a:cs typeface="Arial" charset="0"/>
              </a:defRPr>
            </a:lvl3pPr>
            <a:lvl4pPr marL="1600200" indent="-228600" algn="r" rtl="1">
              <a:spcBef>
                <a:spcPct val="30000"/>
              </a:spcBef>
              <a:defRPr sz="1200">
                <a:solidFill>
                  <a:schemeClr val="tx1"/>
                </a:solidFill>
                <a:latin typeface="Calibri" pitchFamily="34" charset="0"/>
                <a:cs typeface="Arial" charset="0"/>
              </a:defRPr>
            </a:lvl4pPr>
            <a:lvl5pPr marL="2057400" indent="-228600" algn="r" rtl="1">
              <a:spcBef>
                <a:spcPct val="30000"/>
              </a:spcBef>
              <a:defRPr sz="1200">
                <a:solidFill>
                  <a:schemeClr val="tx1"/>
                </a:solidFill>
                <a:latin typeface="Calibri" pitchFamily="34" charset="0"/>
                <a:cs typeface="Arial" charset="0"/>
              </a:defRPr>
            </a:lvl5pPr>
            <a:lvl6pPr marL="2514600" indent="-228600" algn="r" rtl="1" eaLnBrk="0" fontAlgn="base" hangingPunct="0">
              <a:spcBef>
                <a:spcPct val="30000"/>
              </a:spcBef>
              <a:spcAft>
                <a:spcPct val="0"/>
              </a:spcAft>
              <a:defRPr sz="1200">
                <a:solidFill>
                  <a:schemeClr val="tx1"/>
                </a:solidFill>
                <a:latin typeface="Calibri" pitchFamily="34" charset="0"/>
                <a:cs typeface="Arial" charset="0"/>
              </a:defRPr>
            </a:lvl6pPr>
            <a:lvl7pPr marL="2971800" indent="-228600" algn="r" rtl="1" eaLnBrk="0" fontAlgn="base" hangingPunct="0">
              <a:spcBef>
                <a:spcPct val="30000"/>
              </a:spcBef>
              <a:spcAft>
                <a:spcPct val="0"/>
              </a:spcAft>
              <a:defRPr sz="1200">
                <a:solidFill>
                  <a:schemeClr val="tx1"/>
                </a:solidFill>
                <a:latin typeface="Calibri" pitchFamily="34" charset="0"/>
                <a:cs typeface="Arial" charset="0"/>
              </a:defRPr>
            </a:lvl7pPr>
            <a:lvl8pPr marL="3429000" indent="-228600" algn="r" rtl="1" eaLnBrk="0" fontAlgn="base" hangingPunct="0">
              <a:spcBef>
                <a:spcPct val="30000"/>
              </a:spcBef>
              <a:spcAft>
                <a:spcPct val="0"/>
              </a:spcAft>
              <a:defRPr sz="1200">
                <a:solidFill>
                  <a:schemeClr val="tx1"/>
                </a:solidFill>
                <a:latin typeface="Calibri" pitchFamily="34" charset="0"/>
                <a:cs typeface="Arial" charset="0"/>
              </a:defRPr>
            </a:lvl8pPr>
            <a:lvl9pPr marL="3886200" indent="-228600" algn="r" rtl="1" eaLnBrk="0" fontAlgn="base" hangingPunct="0">
              <a:spcBef>
                <a:spcPct val="30000"/>
              </a:spcBef>
              <a:spcAft>
                <a:spcPct val="0"/>
              </a:spcAft>
              <a:defRPr sz="1200">
                <a:solidFill>
                  <a:schemeClr val="tx1"/>
                </a:solidFill>
                <a:latin typeface="Calibri" pitchFamily="34" charset="0"/>
                <a:cs typeface="Arial" charset="0"/>
              </a:defRPr>
            </a:lvl9pPr>
          </a:lstStyle>
          <a:p>
            <a:pPr algn="l">
              <a:spcBef>
                <a:spcPct val="0"/>
              </a:spcBef>
            </a:pPr>
            <a:fld id="{0BD4F2AE-6E15-4A98-8FE5-03279A4CAC59}" type="slidenum">
              <a:rPr lang="he-IL" altLang="he-IL" smtClean="0"/>
              <a:pPr algn="l">
                <a:spcBef>
                  <a:spcPct val="0"/>
                </a:spcBef>
              </a:pPr>
              <a:t>1</a:t>
            </a:fld>
            <a:endParaRPr lang="he-IL" altLang="he-I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274C672-06A6-4249-8171-80EDC8B5BC94}" type="slidenum">
              <a:rPr lang="he-IL" altLang="he-IL"/>
              <a:pPr>
                <a:defRPr/>
              </a:pPr>
              <a:t>‹#›</a:t>
            </a:fld>
            <a:endParaRPr lang="he-IL" altLang="he-IL"/>
          </a:p>
        </p:txBody>
      </p:sp>
    </p:spTree>
    <p:extLst>
      <p:ext uri="{BB962C8B-B14F-4D97-AF65-F5344CB8AC3E}">
        <p14:creationId xmlns:p14="http://schemas.microsoft.com/office/powerpoint/2010/main" val="3764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3E27C6F5-90FD-46AE-8C1F-9E6A581CD96F}" type="slidenum">
              <a:rPr lang="he-IL" altLang="he-IL"/>
              <a:pPr>
                <a:defRPr/>
              </a:pPr>
              <a:t>‹#›</a:t>
            </a:fld>
            <a:endParaRPr lang="he-IL" altLang="he-IL"/>
          </a:p>
        </p:txBody>
      </p:sp>
    </p:spTree>
    <p:extLst>
      <p:ext uri="{BB962C8B-B14F-4D97-AF65-F5344CB8AC3E}">
        <p14:creationId xmlns:p14="http://schemas.microsoft.com/office/powerpoint/2010/main" val="130732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lvl1pPr>
              <a:defRPr/>
            </a:lvl1pPr>
          </a:lstStyle>
          <a:p>
            <a:pPr>
              <a:defRPr/>
            </a:pPr>
            <a:fld id="{DEDF054E-EE99-46A4-B60B-BD1B033AE5D1}" type="datetimeFigureOut">
              <a:rPr lang="he-IL"/>
              <a:pPr>
                <a:defRPr/>
              </a:pPr>
              <a:t>כ"ח/תמוז/תשע"ו</a:t>
            </a:fld>
            <a:endParaRPr lang="he-IL"/>
          </a:p>
        </p:txBody>
      </p:sp>
      <p:sp>
        <p:nvSpPr>
          <p:cNvPr id="4"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4"/>
          <p:cNvSpPr>
            <a:spLocks noGrp="1"/>
          </p:cNvSpPr>
          <p:nvPr>
            <p:ph type="sldNum" sz="quarter" idx="12"/>
          </p:nvPr>
        </p:nvSpPr>
        <p:spPr/>
        <p:txBody>
          <a:bodyPr/>
          <a:lstStyle>
            <a:lvl1pPr>
              <a:defRPr/>
            </a:lvl1pPr>
          </a:lstStyle>
          <a:p>
            <a:pPr>
              <a:defRPr/>
            </a:pPr>
            <a:fld id="{69DDA46F-C49B-4148-9542-F95DFAB7E69B}" type="slidenum">
              <a:rPr lang="he-IL" altLang="he-IL"/>
              <a:pPr>
                <a:defRPr/>
              </a:pPr>
              <a:t>‹#›</a:t>
            </a:fld>
            <a:endParaRPr lang="he-IL" altLang="he-IL"/>
          </a:p>
        </p:txBody>
      </p:sp>
    </p:spTree>
    <p:extLst>
      <p:ext uri="{BB962C8B-B14F-4D97-AF65-F5344CB8AC3E}">
        <p14:creationId xmlns:p14="http://schemas.microsoft.com/office/powerpoint/2010/main" val="198678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AC4163D0-F716-4B0D-B277-8160B04CDEA3}" type="datetimeFigureOut">
              <a:rPr lang="he-IL"/>
              <a:pPr>
                <a:defRPr/>
              </a:pPr>
              <a:t>כ"ח/תמוז/תשע"ו</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34EF6E1-F33A-43D4-8E13-3348F17C64FD}" type="slidenum">
              <a:rPr lang="he-IL" altLang="he-IL"/>
              <a:pPr>
                <a:defRPr/>
              </a:pPr>
              <a:t>‹#›</a:t>
            </a:fld>
            <a:endParaRPr lang="he-IL" altLang="he-IL"/>
          </a:p>
        </p:txBody>
      </p:sp>
    </p:spTree>
    <p:extLst>
      <p:ext uri="{BB962C8B-B14F-4D97-AF65-F5344CB8AC3E}">
        <p14:creationId xmlns:p14="http://schemas.microsoft.com/office/powerpoint/2010/main" val="292482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366713" y="6643688"/>
            <a:ext cx="2133600" cy="2857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A6A6A6"/>
                </a:solidFill>
                <a:latin typeface="Arial" charset="0"/>
                <a:cs typeface="Arial" charset="0"/>
              </a:defRPr>
            </a:lvl1pPr>
          </a:lstStyle>
          <a:p>
            <a:pPr>
              <a:defRPr/>
            </a:pPr>
            <a:fld id="{6AF85E56-77D3-4844-8F81-3AD821D83556}"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831" r:id="rId1"/>
    <p:sldLayoutId id="2147483830" r:id="rId2"/>
    <p:sldLayoutId id="2147483832" r:id="rId3"/>
    <p:sldLayoutId id="2147483833" r:id="rId4"/>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Arial" pitchFamily="34" charset="0"/>
          <a:cs typeface="Arial" pitchFamily="34" charset="0"/>
        </a:defRPr>
      </a:lvl2pPr>
      <a:lvl3pPr algn="ctr" rtl="1" eaLnBrk="0" fontAlgn="base" hangingPunct="0">
        <a:spcBef>
          <a:spcPct val="0"/>
        </a:spcBef>
        <a:spcAft>
          <a:spcPct val="0"/>
        </a:spcAft>
        <a:defRPr sz="4400">
          <a:solidFill>
            <a:schemeClr val="tx1"/>
          </a:solidFill>
          <a:latin typeface="Arial" pitchFamily="34" charset="0"/>
          <a:cs typeface="Arial" pitchFamily="34" charset="0"/>
        </a:defRPr>
      </a:lvl3pPr>
      <a:lvl4pPr algn="ctr" rtl="1" eaLnBrk="0" fontAlgn="base" hangingPunct="0">
        <a:spcBef>
          <a:spcPct val="0"/>
        </a:spcBef>
        <a:spcAft>
          <a:spcPct val="0"/>
        </a:spcAft>
        <a:defRPr sz="4400">
          <a:solidFill>
            <a:schemeClr val="tx1"/>
          </a:solidFill>
          <a:latin typeface="Arial" pitchFamily="34" charset="0"/>
          <a:cs typeface="Arial" pitchFamily="34" charset="0"/>
        </a:defRPr>
      </a:lvl4pPr>
      <a:lvl5pPr algn="ct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1" fontAlgn="base">
        <a:spcBef>
          <a:spcPct val="0"/>
        </a:spcBef>
        <a:spcAft>
          <a:spcPct val="0"/>
        </a:spcAft>
        <a:defRPr sz="4400">
          <a:solidFill>
            <a:schemeClr val="tx1"/>
          </a:solidFill>
          <a:latin typeface="Arial" pitchFamily="34" charset="0"/>
          <a:cs typeface="Arial" pitchFamily="34" charset="0"/>
        </a:defRPr>
      </a:lvl6pPr>
      <a:lvl7pPr marL="914400" algn="ctr" rtl="1" fontAlgn="base">
        <a:spcBef>
          <a:spcPct val="0"/>
        </a:spcBef>
        <a:spcAft>
          <a:spcPct val="0"/>
        </a:spcAft>
        <a:defRPr sz="4400">
          <a:solidFill>
            <a:schemeClr val="tx1"/>
          </a:solidFill>
          <a:latin typeface="Arial" pitchFamily="34" charset="0"/>
          <a:cs typeface="Arial" pitchFamily="34" charset="0"/>
        </a:defRPr>
      </a:lvl7pPr>
      <a:lvl8pPr marL="1371600" algn="ctr" rtl="1" fontAlgn="base">
        <a:spcBef>
          <a:spcPct val="0"/>
        </a:spcBef>
        <a:spcAft>
          <a:spcPct val="0"/>
        </a:spcAft>
        <a:defRPr sz="4400">
          <a:solidFill>
            <a:schemeClr val="tx1"/>
          </a:solidFill>
          <a:latin typeface="Arial" pitchFamily="34" charset="0"/>
          <a:cs typeface="Arial" pitchFamily="34" charset="0"/>
        </a:defRPr>
      </a:lvl8pPr>
      <a:lvl9pPr marL="1828800" algn="ctr"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cms.education.gov.il/EducationCMS/Units/Mazkirut_Pedagogit/Chimya/YechidatHamaabada/Shalavim/A.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acebook.com/ICHBchemclub/videos/1639035126410055/"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acebook.com/ICHBchemclub/videos/1639035126410055/"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Lv6MBZS7kOw"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Lv6MBZS7kOw"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Lv6MBZS7kOw"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Lv6MBZS7kOw"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davidson.weizmann.ac.il/online/scienceathome/chemistry/%D7%94%D7%A8-%D7%92%D7%A2%D7%A9-%D7%A9%D7%9C-%D7%A7%D7%A6%D7%A3"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85813" y="357188"/>
            <a:ext cx="8162925" cy="1108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spcBef>
                <a:spcPts val="0"/>
              </a:spcBef>
              <a:spcAft>
                <a:spcPts val="0"/>
              </a:spcAft>
              <a:defRPr/>
            </a:pPr>
            <a:endParaRPr lang="he-IL" sz="6600" b="1" dirty="0">
              <a:solidFill>
                <a:srgbClr val="1D4C72"/>
              </a:solidFill>
              <a:latin typeface="+mn-lt"/>
              <a:cs typeface="+mn-cs"/>
            </a:endParaRPr>
          </a:p>
        </p:txBody>
      </p:sp>
      <p:sp>
        <p:nvSpPr>
          <p:cNvPr id="6" name="TextBox 5"/>
          <p:cNvSpPr txBox="1"/>
          <p:nvPr/>
        </p:nvSpPr>
        <p:spPr>
          <a:xfrm>
            <a:off x="323850" y="1125538"/>
            <a:ext cx="8640763" cy="830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defRPr/>
            </a:pPr>
            <a:r>
              <a:rPr lang="he-IL" altLang="he-IL" sz="3600" b="1" dirty="0" smtClean="0">
                <a:solidFill>
                  <a:srgbClr val="FF6600"/>
                </a:solidFill>
              </a:rPr>
              <a:t>מושגי יסוד ומיומנויות חקר </a:t>
            </a:r>
          </a:p>
          <a:p>
            <a:pPr algn="r" rtl="1">
              <a:defRPr/>
            </a:pPr>
            <a:r>
              <a:rPr lang="he-IL" altLang="he-IL" sz="1100" b="1" dirty="0" smtClean="0">
                <a:solidFill>
                  <a:srgbClr val="FF6600"/>
                </a:solidFill>
              </a:rPr>
              <a:t>(</a:t>
            </a:r>
            <a:r>
              <a:rPr lang="he-IL" sz="1100" b="1" dirty="0">
                <a:solidFill>
                  <a:srgbClr val="FF6600"/>
                </a:solidFill>
              </a:rPr>
              <a:t>מעובד </a:t>
            </a:r>
            <a:r>
              <a:rPr lang="he-IL" sz="1100" b="1" dirty="0" smtClean="0">
                <a:solidFill>
                  <a:srgbClr val="FF6600"/>
                </a:solidFill>
              </a:rPr>
              <a:t>עפ"י מסמך מ</a:t>
            </a:r>
            <a:r>
              <a:rPr lang="he-IL" sz="1100" b="1" dirty="0" smtClean="0">
                <a:solidFill>
                  <a:srgbClr val="FF6600"/>
                </a:solidFill>
                <a:hlinkClick r:id="rId4"/>
              </a:rPr>
              <a:t>אתר המפמ"ר</a:t>
            </a:r>
            <a:r>
              <a:rPr lang="he-IL" sz="1100" b="1" dirty="0" smtClean="0">
                <a:solidFill>
                  <a:srgbClr val="FF6600"/>
                </a:solidFill>
              </a:rPr>
              <a:t>) </a:t>
            </a:r>
            <a:endParaRPr lang="en-US" sz="1100" b="1" dirty="0">
              <a:solidFill>
                <a:srgbClr val="FF6600"/>
              </a:solidFill>
            </a:endParaRPr>
          </a:p>
        </p:txBody>
      </p:sp>
      <p:sp>
        <p:nvSpPr>
          <p:cNvPr id="18" name="Rectangle 17"/>
          <p:cNvSpPr/>
          <p:nvPr/>
        </p:nvSpPr>
        <p:spPr>
          <a:xfrm>
            <a:off x="4211638" y="2276475"/>
            <a:ext cx="4646612" cy="38163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buFontTx/>
              <a:buBlip>
                <a:blip r:embed="rId5"/>
              </a:buBlip>
              <a:defRPr/>
            </a:pPr>
            <a:r>
              <a:rPr lang="he-IL" altLang="he-IL" dirty="0" smtClean="0"/>
              <a:t> הצגת תופעה לחקר</a:t>
            </a:r>
          </a:p>
          <a:p>
            <a:pPr algn="r" rtl="1" eaLnBrk="1" hangingPunct="1">
              <a:lnSpc>
                <a:spcPct val="150000"/>
              </a:lnSpc>
              <a:buFontTx/>
              <a:buBlip>
                <a:blip r:embed="rId5"/>
              </a:buBlip>
              <a:defRPr/>
            </a:pPr>
            <a:r>
              <a:rPr lang="he-IL" altLang="he-IL" dirty="0" smtClean="0"/>
              <a:t> ביצוע תצפיות על התופעה</a:t>
            </a:r>
            <a:endParaRPr lang="he-IL" altLang="he-IL" dirty="0"/>
          </a:p>
          <a:p>
            <a:pPr algn="r" rtl="1" eaLnBrk="1" hangingPunct="1">
              <a:lnSpc>
                <a:spcPct val="150000"/>
              </a:lnSpc>
              <a:buFontTx/>
              <a:buBlip>
                <a:blip r:embed="rId5"/>
              </a:buBlip>
              <a:defRPr/>
            </a:pPr>
            <a:r>
              <a:rPr lang="he-IL" altLang="he-IL" dirty="0" smtClean="0"/>
              <a:t> שאילת </a:t>
            </a:r>
            <a:r>
              <a:rPr lang="he-IL" altLang="he-IL" dirty="0"/>
              <a:t>שאלות</a:t>
            </a:r>
            <a:endParaRPr lang="he-IL" altLang="he-IL" dirty="0" smtClean="0"/>
          </a:p>
          <a:p>
            <a:pPr algn="r" rtl="1" eaLnBrk="1" hangingPunct="1">
              <a:lnSpc>
                <a:spcPct val="150000"/>
              </a:lnSpc>
              <a:buFontTx/>
              <a:buBlip>
                <a:blip r:embed="rId5"/>
              </a:buBlip>
              <a:defRPr/>
            </a:pPr>
            <a:r>
              <a:rPr lang="he-IL" altLang="he-IL" dirty="0" smtClean="0"/>
              <a:t> בחירה וניסוח שאלת החקר </a:t>
            </a:r>
          </a:p>
          <a:p>
            <a:pPr algn="r" rtl="1" eaLnBrk="1" hangingPunct="1">
              <a:lnSpc>
                <a:spcPct val="150000"/>
              </a:lnSpc>
              <a:buFontTx/>
              <a:buBlip>
                <a:blip r:embed="rId5"/>
              </a:buBlip>
              <a:defRPr/>
            </a:pPr>
            <a:r>
              <a:rPr lang="he-IL" altLang="he-IL" dirty="0"/>
              <a:t> </a:t>
            </a:r>
            <a:r>
              <a:rPr lang="he-IL" altLang="he-IL" dirty="0" smtClean="0"/>
              <a:t>ניסוח השערה</a:t>
            </a:r>
          </a:p>
          <a:p>
            <a:pPr algn="r" rtl="1" eaLnBrk="1" hangingPunct="1">
              <a:lnSpc>
                <a:spcPct val="150000"/>
              </a:lnSpc>
              <a:buFontTx/>
              <a:buBlip>
                <a:blip r:embed="rId5"/>
              </a:buBlip>
              <a:defRPr/>
            </a:pPr>
            <a:r>
              <a:rPr lang="he-IL" altLang="he-IL" dirty="0"/>
              <a:t> </a:t>
            </a:r>
            <a:r>
              <a:rPr lang="he-IL" altLang="he-IL" dirty="0" smtClean="0"/>
              <a:t>תכנון ניסוי, הגורמים הקבועים, והבקרה</a:t>
            </a:r>
          </a:p>
          <a:p>
            <a:pPr algn="r" rtl="1" eaLnBrk="1" hangingPunct="1">
              <a:lnSpc>
                <a:spcPct val="150000"/>
              </a:lnSpc>
              <a:buFontTx/>
              <a:buBlip>
                <a:blip r:embed="rId5"/>
              </a:buBlip>
              <a:defRPr/>
            </a:pPr>
            <a:r>
              <a:rPr lang="he-IL" altLang="he-IL" dirty="0" smtClean="0"/>
              <a:t> ביצוע הניסוי</a:t>
            </a:r>
          </a:p>
          <a:p>
            <a:pPr algn="r" rtl="1" eaLnBrk="1" hangingPunct="1">
              <a:lnSpc>
                <a:spcPct val="150000"/>
              </a:lnSpc>
              <a:buFontTx/>
              <a:buBlip>
                <a:blip r:embed="rId5"/>
              </a:buBlip>
              <a:defRPr/>
            </a:pPr>
            <a:r>
              <a:rPr lang="he-IL" altLang="he-IL" dirty="0" smtClean="0"/>
              <a:t> הצגת תוצאות וניתוחן</a:t>
            </a:r>
          </a:p>
          <a:p>
            <a:pPr algn="r" rtl="1" eaLnBrk="1" hangingPunct="1">
              <a:lnSpc>
                <a:spcPct val="150000"/>
              </a:lnSpc>
              <a:buFontTx/>
              <a:buBlip>
                <a:blip r:embed="rId5"/>
              </a:buBlip>
              <a:defRPr/>
            </a:pPr>
            <a:r>
              <a:rPr lang="he-IL" altLang="he-IL" dirty="0" smtClean="0"/>
              <a:t> ניסוח המסקנות</a:t>
            </a:r>
          </a:p>
        </p:txBody>
      </p:sp>
      <p:sp>
        <p:nvSpPr>
          <p:cNvPr id="5125" name="Rectangle 18"/>
          <p:cNvSpPr>
            <a:spLocks noChangeArrowheads="1"/>
          </p:cNvSpPr>
          <p:nvPr/>
        </p:nvSpPr>
        <p:spPr bwMode="auto">
          <a:xfrm>
            <a:off x="7235825" y="1876425"/>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sz="2000" b="1">
                <a:solidFill>
                  <a:srgbClr val="1D4C72"/>
                </a:solidFill>
              </a:rPr>
              <a:t>נושאי המצגת</a:t>
            </a:r>
          </a:p>
        </p:txBody>
      </p:sp>
      <p:cxnSp>
        <p:nvCxnSpPr>
          <p:cNvPr id="8" name="Straight Connector 7"/>
          <p:cNvCxnSpPr/>
          <p:nvPr/>
        </p:nvCxnSpPr>
        <p:spPr>
          <a:xfrm>
            <a:off x="376238" y="1239838"/>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127" name="כותרת 6"/>
          <p:cNvSpPr>
            <a:spLocks noGrp="1"/>
          </p:cNvSpPr>
          <p:nvPr>
            <p:ph type="ctrTitle"/>
          </p:nvPr>
        </p:nvSpPr>
        <p:spPr bwMode="auto">
          <a:xfrm>
            <a:off x="0" y="260350"/>
            <a:ext cx="8964613"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altLang="he-IL" sz="6600" b="1" smtClean="0">
                <a:solidFill>
                  <a:srgbClr val="1D4C72"/>
                </a:solidFill>
              </a:rPr>
              <a:t>שלבים של פעילות החקר</a:t>
            </a:r>
            <a:endParaRPr lang="he-IL" altLang="he-IL" sz="6600" smtClean="0">
              <a:solidFill>
                <a:srgbClr val="1D4C72"/>
              </a:solidFill>
            </a:endParaRPr>
          </a:p>
        </p:txBody>
      </p:sp>
      <p:sp>
        <p:nvSpPr>
          <p:cNvPr id="5128" name="Text Box 11"/>
          <p:cNvSpPr txBox="1">
            <a:spLocks noChangeArrowheads="1"/>
          </p:cNvSpPr>
          <p:nvPr/>
        </p:nvSpPr>
        <p:spPr bwMode="auto">
          <a:xfrm>
            <a:off x="6373813" y="6230938"/>
            <a:ext cx="2446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b="1">
                <a:solidFill>
                  <a:srgbClr val="FF6600"/>
                </a:solidFill>
              </a:rPr>
              <a:t>מצגת זו מכילה אנימציות</a:t>
            </a:r>
            <a:endParaRPr lang="en-US" altLang="he-IL" b="1">
              <a:solidFill>
                <a:srgbClr val="FF6600"/>
              </a:solidFill>
            </a:endParaRPr>
          </a:p>
        </p:txBody>
      </p:sp>
      <p:grpSp>
        <p:nvGrpSpPr>
          <p:cNvPr id="5129" name="Group 14"/>
          <p:cNvGrpSpPr>
            <a:grpSpLocks/>
          </p:cNvGrpSpPr>
          <p:nvPr/>
        </p:nvGrpSpPr>
        <p:grpSpPr bwMode="auto">
          <a:xfrm>
            <a:off x="323850" y="2049463"/>
            <a:ext cx="3095625" cy="4475162"/>
            <a:chOff x="204" y="981"/>
            <a:chExt cx="2109" cy="3129"/>
          </a:xfrm>
        </p:grpSpPr>
        <p:pic>
          <p:nvPicPr>
            <p:cNvPr id="5130" name="Picture 12" descr="file83912910727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 y="981"/>
              <a:ext cx="2064" cy="3084"/>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5131" name="Text Box 13"/>
            <p:cNvSpPr txBox="1">
              <a:spLocks noChangeArrowheads="1"/>
            </p:cNvSpPr>
            <p:nvPr/>
          </p:nvSpPr>
          <p:spPr bwMode="auto">
            <a:xfrm>
              <a:off x="204" y="3937"/>
              <a:ext cx="11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sz="1200" b="1">
                  <a:solidFill>
                    <a:srgbClr val="1D4C72"/>
                  </a:solidFill>
                </a:rPr>
                <a:t>imelenchon/MorgueFile</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2</a:t>
            </a:r>
          </a:p>
        </p:txBody>
      </p:sp>
      <p:sp>
        <p:nvSpPr>
          <p:cNvPr id="14339"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493B39-A9AA-4959-8616-686D1D761AED}" type="slidenum">
              <a:rPr lang="he-IL" altLang="he-IL" sz="1200">
                <a:solidFill>
                  <a:srgbClr val="A6A6A6"/>
                </a:solidFill>
              </a:rPr>
              <a:pPr eaLnBrk="1" hangingPunct="1"/>
              <a:t>10</a:t>
            </a:fld>
            <a:endParaRPr lang="he-IL" altLang="he-IL" sz="1200">
              <a:solidFill>
                <a:srgbClr val="A6A6A6"/>
              </a:solidFill>
            </a:endParaRPr>
          </a:p>
        </p:txBody>
      </p:sp>
      <p:cxnSp>
        <p:nvCxnSpPr>
          <p:cNvPr id="2" name="Straight Connector 7"/>
          <p:cNvCxnSpPr/>
          <p:nvPr/>
        </p:nvCxnSpPr>
        <p:spPr>
          <a:xfrm>
            <a:off x="376238" y="620713"/>
            <a:ext cx="8299450"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4341" name="Group 9"/>
          <p:cNvGrpSpPr>
            <a:grpSpLocks/>
          </p:cNvGrpSpPr>
          <p:nvPr/>
        </p:nvGrpSpPr>
        <p:grpSpPr bwMode="auto">
          <a:xfrm>
            <a:off x="420688" y="865188"/>
            <a:ext cx="8399462" cy="5300662"/>
            <a:chOff x="265" y="405"/>
            <a:chExt cx="5291" cy="3339"/>
          </a:xfrm>
        </p:grpSpPr>
        <p:sp>
          <p:nvSpPr>
            <p:cNvPr id="13" name="Rectangle 12"/>
            <p:cNvSpPr/>
            <p:nvPr/>
          </p:nvSpPr>
          <p:spPr>
            <a:xfrm>
              <a:off x="393" y="1071"/>
              <a:ext cx="5163" cy="267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   תשובה:</a:t>
              </a:r>
            </a:p>
            <a:p>
              <a:pPr algn="r" rtl="1" eaLnBrk="1" hangingPunct="1">
                <a:defRPr/>
              </a:pPr>
              <a:endParaRPr lang="he-IL" altLang="he-IL" smtClean="0">
                <a:solidFill>
                  <a:srgbClr val="595959"/>
                </a:solidFill>
              </a:endParaRPr>
            </a:p>
          </p:txBody>
        </p:sp>
        <p:sp>
          <p:nvSpPr>
            <p:cNvPr id="6" name="TextBox 5"/>
            <p:cNvSpPr txBox="1"/>
            <p:nvPr/>
          </p:nvSpPr>
          <p:spPr>
            <a:xfrm>
              <a:off x="265" y="405"/>
              <a:ext cx="5155" cy="319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מבצעים ניסוי זהה כמה פעמים. בכל פעם אנו מחממים את כלי התגובה לטמפרטורה שונה, ובודקים את הזמן שעובר עד שרואים הופעת צבע בכלי התגובה.</a:t>
              </a:r>
            </a:p>
            <a:p>
              <a:pPr algn="r" rtl="1" eaLnBrk="1" hangingPunct="1">
                <a:defRPr/>
              </a:pPr>
              <a:r>
                <a:rPr lang="he-IL" altLang="he-IL" dirty="0" smtClean="0">
                  <a:solidFill>
                    <a:srgbClr val="1D4C72"/>
                  </a:solidFill>
                </a:rPr>
                <a:t>איזו מן השאלות הבאות היא שאלת חקר המתאימה לניסוי המתואר?</a:t>
              </a: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r>
                <a:rPr lang="he-IL" altLang="he-IL" dirty="0" smtClean="0">
                  <a:solidFill>
                    <a:srgbClr val="1D4C72"/>
                  </a:solidFill>
                </a:rPr>
                <a:t>א. כיצד הזמן שעובר עד להופעת הצבע בכלי משפיע</a:t>
              </a:r>
              <a:r>
                <a:rPr lang="he-IL" altLang="he-IL" dirty="0" smtClean="0"/>
                <a:t> </a:t>
              </a:r>
              <a:r>
                <a:rPr lang="he-IL" altLang="he-IL" dirty="0" smtClean="0">
                  <a:solidFill>
                    <a:srgbClr val="1D4C72"/>
                  </a:solidFill>
                </a:rPr>
                <a:t>על הטמפרטורה?</a:t>
              </a:r>
            </a:p>
            <a:p>
              <a:pPr algn="r" rtl="1" eaLnBrk="1" hangingPunct="1">
                <a:defRPr/>
              </a:pPr>
              <a:r>
                <a:rPr lang="he-IL" altLang="he-IL" dirty="0" smtClean="0"/>
                <a:t>שינוי הטמפרטורה הוא זה שמשפיע על הזמן שעובר עד להופעת הצבע, ולא להפך כפי שרשום כאן.</a:t>
              </a: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r>
                <a:rPr lang="he-IL" altLang="he-IL" dirty="0" smtClean="0">
                  <a:solidFill>
                    <a:srgbClr val="1D4C72"/>
                  </a:solidFill>
                </a:rPr>
                <a:t>ב. האם, כשמשנים את הטמפרטורה, יש שינוי בזמן שעובר עד להופעת הצבע?</a:t>
              </a:r>
            </a:p>
            <a:p>
              <a:pPr algn="r" rtl="1" eaLnBrk="1" hangingPunct="1">
                <a:defRPr/>
              </a:pPr>
              <a:r>
                <a:rPr lang="he-IL" altLang="he-IL" dirty="0" smtClean="0"/>
                <a:t>תשובות אפשריות לשאלה זו הן "כן" או "לא", ולכן שאלה זו אינה מנוסחת כשאלת חקר.</a:t>
              </a:r>
            </a:p>
            <a:p>
              <a:pPr algn="r" rtl="1" eaLnBrk="1" hangingPunct="1">
                <a:defRPr/>
              </a:pPr>
              <a:endParaRPr lang="he-IL" altLang="he-IL" dirty="0" smtClean="0"/>
            </a:p>
            <a:p>
              <a:pPr algn="r" rtl="1" eaLnBrk="1" hangingPunct="1">
                <a:defRPr/>
              </a:pPr>
              <a:r>
                <a:rPr lang="he-IL" altLang="he-IL" dirty="0" smtClean="0">
                  <a:solidFill>
                    <a:srgbClr val="1D4C72"/>
                  </a:solidFill>
                </a:rPr>
                <a:t>ג. מה הקשר בין השינוי בטמפרטורה לשינוי בזמן שעובר עד להופעת הצבע בכלי?</a:t>
              </a:r>
            </a:p>
            <a:p>
              <a:pPr algn="r" rtl="1" eaLnBrk="1" hangingPunct="1">
                <a:defRPr/>
              </a:pPr>
              <a:r>
                <a:rPr lang="he-IL" altLang="he-IL" dirty="0" smtClean="0">
                  <a:solidFill>
                    <a:srgbClr val="1D4C72"/>
                  </a:solidFill>
                </a:rPr>
                <a:t>	</a:t>
              </a:r>
            </a:p>
            <a:p>
              <a:pPr algn="r" rtl="1" eaLnBrk="1" hangingPunct="1">
                <a:defRPr/>
              </a:pPr>
              <a:r>
                <a:rPr lang="he-IL" altLang="he-IL" dirty="0" smtClean="0">
                  <a:solidFill>
                    <a:srgbClr val="1D4C72"/>
                  </a:solidFill>
                </a:rPr>
                <a:t>ד. כיצד קצב התגובה משתנה בעקבות שינוי הטמפרטורה?</a:t>
              </a:r>
            </a:p>
            <a:p>
              <a:pPr algn="r" rtl="1" eaLnBrk="1" hangingPunct="1">
                <a:defRPr/>
              </a:pPr>
              <a:r>
                <a:rPr lang="he-IL" altLang="he-IL" dirty="0" smtClean="0"/>
                <a:t>אמנם הזמן שעובר עד להופעת הצבע הוא מדד לקצב התגובה, אך בניסוי איננו מודדים את קצב  התגובה אלא את הזמן שעובר עד להופעת הצבע. יש לרשום בשאלת החקר בדיוק מהו הגורם שמשנים ומהו הגורם שמודדים.</a:t>
              </a:r>
            </a:p>
          </p:txBody>
        </p:sp>
        <p:sp>
          <p:nvSpPr>
            <p:cNvPr id="14344" name="Oval 7"/>
            <p:cNvSpPr>
              <a:spLocks noChangeArrowheads="1"/>
            </p:cNvSpPr>
            <p:nvPr/>
          </p:nvSpPr>
          <p:spPr bwMode="auto">
            <a:xfrm>
              <a:off x="5237" y="2478"/>
              <a:ext cx="227" cy="227"/>
            </a:xfrm>
            <a:prstGeom prst="ellipse">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724E762-7A3C-45FA-AA16-7374A0A5070F}" type="slidenum">
              <a:rPr lang="he-IL" altLang="he-IL" smtClean="0">
                <a:solidFill>
                  <a:srgbClr val="A6A6A6"/>
                </a:solidFill>
              </a:rPr>
              <a:pPr/>
              <a:t>11</a:t>
            </a:fld>
            <a:endParaRPr lang="he-IL" altLang="he-IL" smtClean="0">
              <a:solidFill>
                <a:srgbClr val="A6A6A6"/>
              </a:solidFill>
            </a:endParaRPr>
          </a:p>
        </p:txBody>
      </p:sp>
      <p:sp>
        <p:nvSpPr>
          <p:cNvPr id="15363" name="Rectangle 4"/>
          <p:cNvSpPr>
            <a:spLocks noChangeArrowheads="1"/>
          </p:cNvSpPr>
          <p:nvPr/>
        </p:nvSpPr>
        <p:spPr bwMode="auto">
          <a:xfrm>
            <a:off x="2484438" y="5254625"/>
            <a:ext cx="48244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0">
                <a:hlinkClick r:id="rId2"/>
              </a:rPr>
              <a:t>https://www.facebook.com/ICHBchemclub/videos/1639035126410055/</a:t>
            </a:r>
            <a:endParaRPr lang="en-US" altLang="en-US" sz="1100"/>
          </a:p>
        </p:txBody>
      </p:sp>
      <p:sp>
        <p:nvSpPr>
          <p:cNvPr id="15364" name="כותרת 8"/>
          <p:cNvSpPr txBox="1">
            <a:spLocks/>
          </p:cNvSpPr>
          <p:nvPr/>
        </p:nvSpPr>
        <p:spPr bwMode="auto">
          <a:xfrm>
            <a:off x="1403350" y="115888"/>
            <a:ext cx="7200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r>
              <a:rPr lang="he-IL" altLang="he-IL" sz="2000" b="1">
                <a:solidFill>
                  <a:srgbClr val="FF6600"/>
                </a:solidFill>
              </a:rPr>
              <a:t>הצגת תופעה ע"י סרטון – צפיפות נוזלים וחומרים.</a:t>
            </a:r>
          </a:p>
        </p:txBody>
      </p:sp>
      <p:cxnSp>
        <p:nvCxnSpPr>
          <p:cNvPr id="8" name="Straight Connector 7"/>
          <p:cNvCxnSpPr/>
          <p:nvPr/>
        </p:nvCxnSpPr>
        <p:spPr>
          <a:xfrm>
            <a:off x="376238" y="549275"/>
            <a:ext cx="8299450"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736725"/>
            <a:ext cx="453707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84438" y="981075"/>
            <a:ext cx="6048375" cy="287338"/>
          </a:xfrm>
          <a:prstGeom prst="rect">
            <a:avLst/>
          </a:prstGeom>
          <a:noFill/>
          <a:ln w="22225">
            <a:noFill/>
          </a:ln>
          <a:effectLst/>
        </p:spPr>
        <p:txBody>
          <a:bodyPr anchor="ctr"/>
          <a:lstStyle/>
          <a:p>
            <a:pPr algn="r" rtl="1" fontAlgn="auto">
              <a:spcBef>
                <a:spcPts val="0"/>
              </a:spcBef>
              <a:spcAft>
                <a:spcPts val="0"/>
              </a:spcAft>
              <a:defRPr/>
            </a:pPr>
            <a:r>
              <a:rPr lang="he-IL" dirty="0">
                <a:solidFill>
                  <a:srgbClr val="1D4C72"/>
                </a:solidFill>
                <a:latin typeface="+mn-lt"/>
                <a:cs typeface="+mn-cs"/>
              </a:rPr>
              <a:t>צפו בסרטון ונסחו 3 שאלות חקר בעקבות הצפייה</a:t>
            </a:r>
            <a:endParaRPr lang="en-US" dirty="0">
              <a:solidFill>
                <a:srgbClr val="1D4C72"/>
              </a:solidFill>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2D9300A-009C-4A87-8A70-D7E271F787F4}" type="slidenum">
              <a:rPr lang="he-IL" altLang="he-IL" smtClean="0">
                <a:solidFill>
                  <a:srgbClr val="A6A6A6"/>
                </a:solidFill>
              </a:rPr>
              <a:pPr/>
              <a:t>12</a:t>
            </a:fld>
            <a:endParaRPr lang="he-IL" altLang="he-IL" smtClean="0">
              <a:solidFill>
                <a:srgbClr val="A6A6A6"/>
              </a:solidFill>
            </a:endParaRPr>
          </a:p>
        </p:txBody>
      </p:sp>
      <p:sp>
        <p:nvSpPr>
          <p:cNvPr id="16387" name="Rectangle 4"/>
          <p:cNvSpPr>
            <a:spLocks noChangeArrowheads="1"/>
          </p:cNvSpPr>
          <p:nvPr/>
        </p:nvSpPr>
        <p:spPr bwMode="auto">
          <a:xfrm>
            <a:off x="708025" y="3573463"/>
            <a:ext cx="285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a:hlinkClick r:id="rId2"/>
              </a:rPr>
              <a:t>https://www.facebook.com/ICHBchemclub/videos/1639035126410055/</a:t>
            </a:r>
            <a:endParaRPr lang="en-US" altLang="en-US" sz="1200"/>
          </a:p>
        </p:txBody>
      </p:sp>
      <p:sp>
        <p:nvSpPr>
          <p:cNvPr id="16388" name="כותרת 8"/>
          <p:cNvSpPr txBox="1">
            <a:spLocks/>
          </p:cNvSpPr>
          <p:nvPr/>
        </p:nvSpPr>
        <p:spPr bwMode="auto">
          <a:xfrm>
            <a:off x="1403350" y="115888"/>
            <a:ext cx="7200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r>
              <a:rPr lang="he-IL" altLang="he-IL" sz="2000" b="1">
                <a:solidFill>
                  <a:srgbClr val="FF6600"/>
                </a:solidFill>
              </a:rPr>
              <a:t>הצגת תופעה ע"י סרטון – צפיפות נוזלים וחומרים.</a:t>
            </a:r>
          </a:p>
        </p:txBody>
      </p:sp>
      <p:cxnSp>
        <p:nvCxnSpPr>
          <p:cNvPr id="8" name="Straight Connector 7"/>
          <p:cNvCxnSpPr/>
          <p:nvPr/>
        </p:nvCxnSpPr>
        <p:spPr>
          <a:xfrm>
            <a:off x="376238" y="549275"/>
            <a:ext cx="8299450"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268413"/>
            <a:ext cx="2736850" cy="210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84438" y="765175"/>
            <a:ext cx="6048375" cy="287338"/>
          </a:xfrm>
          <a:prstGeom prst="rect">
            <a:avLst/>
          </a:prstGeom>
          <a:noFill/>
          <a:ln w="22225">
            <a:noFill/>
          </a:ln>
          <a:effectLst/>
        </p:spPr>
        <p:txBody>
          <a:bodyPr anchor="ctr"/>
          <a:lstStyle/>
          <a:p>
            <a:pPr algn="r" rtl="1" fontAlgn="auto">
              <a:spcBef>
                <a:spcPts val="0"/>
              </a:spcBef>
              <a:spcAft>
                <a:spcPts val="0"/>
              </a:spcAft>
              <a:defRPr/>
            </a:pPr>
            <a:r>
              <a:rPr lang="he-IL" dirty="0">
                <a:solidFill>
                  <a:srgbClr val="1D4C72"/>
                </a:solidFill>
                <a:latin typeface="+mn-lt"/>
                <a:cs typeface="+mn-cs"/>
              </a:rPr>
              <a:t>צפו בסרטון ונסחו 3 שאלות חקר בעקבות הצפייה</a:t>
            </a:r>
            <a:endParaRPr lang="en-US" dirty="0">
              <a:solidFill>
                <a:srgbClr val="1D4C72"/>
              </a:solidFill>
              <a:latin typeface="+mn-lt"/>
              <a:cs typeface="+mn-cs"/>
            </a:endParaRPr>
          </a:p>
        </p:txBody>
      </p:sp>
      <p:sp>
        <p:nvSpPr>
          <p:cNvPr id="9" name="Rectangle 8"/>
          <p:cNvSpPr/>
          <p:nvPr/>
        </p:nvSpPr>
        <p:spPr>
          <a:xfrm>
            <a:off x="179388" y="3787775"/>
            <a:ext cx="8445500" cy="26638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r>
              <a:rPr lang="he-IL" altLang="he-IL" b="1" dirty="0" smtClean="0"/>
              <a:t>תשובה:</a:t>
            </a:r>
          </a:p>
          <a:p>
            <a:pPr algn="r" rtl="1" eaLnBrk="1" hangingPunct="1">
              <a:lnSpc>
                <a:spcPct val="150000"/>
              </a:lnSpc>
              <a:defRPr/>
            </a:pPr>
            <a:r>
              <a:rPr lang="he-IL" altLang="he-IL" dirty="0" smtClean="0"/>
              <a:t>1. מה הקשר בין סוג החומר והקשר הבין מולקולרי של הממיס למקום הממיס בכוס?</a:t>
            </a:r>
          </a:p>
          <a:p>
            <a:pPr algn="r" rtl="1" eaLnBrk="1" hangingPunct="1">
              <a:lnSpc>
                <a:spcPct val="150000"/>
              </a:lnSpc>
              <a:defRPr/>
            </a:pPr>
            <a:r>
              <a:rPr lang="he-IL" altLang="he-IL" dirty="0" smtClean="0"/>
              <a:t>2. כיצד תשפיע הוספת כמויות עולות של המלח, נתרן כלורי</a:t>
            </a:r>
            <a:r>
              <a:rPr lang="en-US" altLang="he-IL" dirty="0" smtClean="0"/>
              <a:t>,</a:t>
            </a:r>
            <a:r>
              <a:rPr lang="he-IL" altLang="he-IL" dirty="0" smtClean="0"/>
              <a:t> </a:t>
            </a:r>
            <a:r>
              <a:rPr lang="en-US" altLang="he-IL" dirty="0" err="1"/>
              <a:t>NaCl</a:t>
            </a:r>
            <a:r>
              <a:rPr lang="en-US" altLang="he-IL" dirty="0"/>
              <a:t> </a:t>
            </a:r>
            <a:r>
              <a:rPr lang="he-IL" altLang="he-IL" dirty="0" smtClean="0"/>
              <a:t> על מיקום השכבות בכוס?</a:t>
            </a:r>
          </a:p>
          <a:p>
            <a:pPr algn="r" rtl="1" eaLnBrk="1" hangingPunct="1">
              <a:lnSpc>
                <a:spcPct val="150000"/>
              </a:lnSpc>
              <a:defRPr/>
            </a:pPr>
            <a:r>
              <a:rPr lang="he-IL" altLang="he-IL" dirty="0" smtClean="0"/>
              <a:t>3. כיצד תשפיע צפיפות החומר ממנו עשוי החפץ המוכנס לכוס על מקומו בשכבות שבכוס?</a:t>
            </a:r>
          </a:p>
          <a:p>
            <a:pPr algn="r" rtl="1" eaLnBrk="1" hangingPunct="1">
              <a:lnSpc>
                <a:spcPct val="150000"/>
              </a:lnSpc>
              <a:defRPr/>
            </a:pPr>
            <a:r>
              <a:rPr lang="he-IL" altLang="he-IL" dirty="0" smtClean="0"/>
              <a:t>4. כיצד ישפיע שינוי טמפרטורה על מצב השכבות בכוס?</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ניסוח השערה</a:t>
            </a:r>
          </a:p>
        </p:txBody>
      </p:sp>
      <p:sp>
        <p:nvSpPr>
          <p:cNvPr id="17411"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ABE3A2-A285-4F27-8084-4047A4554B36}" type="slidenum">
              <a:rPr lang="he-IL" altLang="he-IL" sz="1200">
                <a:solidFill>
                  <a:srgbClr val="A6A6A6"/>
                </a:solidFill>
              </a:rPr>
              <a:pPr eaLnBrk="1" hangingPunct="1"/>
              <a:t>13</a:t>
            </a:fld>
            <a:endParaRPr lang="he-IL" altLang="he-IL" sz="1200">
              <a:solidFill>
                <a:srgbClr val="A6A6A6"/>
              </a:solidFill>
            </a:endParaRPr>
          </a:p>
        </p:txBody>
      </p:sp>
      <p:cxnSp>
        <p:nvCxnSpPr>
          <p:cNvPr id="2" name="Straight Connector 7"/>
          <p:cNvCxnSpPr/>
          <p:nvPr/>
        </p:nvCxnSpPr>
        <p:spPr>
          <a:xfrm>
            <a:off x="376238" y="549275"/>
            <a:ext cx="8299450"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413" name="Text Box 8"/>
          <p:cNvSpPr txBox="1">
            <a:spLocks noChangeArrowheads="1"/>
          </p:cNvSpPr>
          <p:nvPr/>
        </p:nvSpPr>
        <p:spPr bwMode="auto">
          <a:xfrm>
            <a:off x="468313" y="765175"/>
            <a:ext cx="8207375"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50000"/>
              </a:lnSpc>
            </a:pPr>
            <a:r>
              <a:rPr lang="he-IL" altLang="he-IL"/>
              <a:t>ההשערה היא תשובה אפשרית ומנומקת לשאלת החקר</a:t>
            </a:r>
            <a:r>
              <a:rPr lang="en-US" altLang="he-IL"/>
              <a:t>.</a:t>
            </a:r>
            <a:endParaRPr lang="he-IL" altLang="he-IL"/>
          </a:p>
          <a:p>
            <a:pPr algn="r" rtl="1" eaLnBrk="1" hangingPunct="1">
              <a:lnSpc>
                <a:spcPct val="150000"/>
              </a:lnSpc>
            </a:pPr>
            <a:r>
              <a:rPr lang="he-IL" altLang="he-IL"/>
              <a:t>בהשערה מבצעי הניסוי כותבים מה תהיינה, לדעתם, תוצאות הניסוי, ומסבירים על אילו מקורות השערתם מבוססת.</a:t>
            </a:r>
            <a:endParaRPr lang="en-US" altLang="he-IL"/>
          </a:p>
          <a:p>
            <a:pPr algn="r" rtl="1" eaLnBrk="1" hangingPunct="1">
              <a:lnSpc>
                <a:spcPct val="150000"/>
              </a:lnSpc>
            </a:pPr>
            <a:r>
              <a:rPr lang="he-IL" altLang="he-IL"/>
              <a:t>ההשערה צריכה</a:t>
            </a:r>
            <a:r>
              <a:rPr lang="en-US" altLang="he-IL"/>
              <a:t>:</a:t>
            </a:r>
            <a:endParaRPr lang="he-IL" altLang="he-IL"/>
          </a:p>
          <a:p>
            <a:pPr algn="r" rtl="1" eaLnBrk="1" hangingPunct="1">
              <a:lnSpc>
                <a:spcPct val="150000"/>
              </a:lnSpc>
              <a:buFontTx/>
              <a:buBlip>
                <a:blip r:embed="rId2"/>
              </a:buBlip>
            </a:pPr>
            <a:r>
              <a:rPr lang="he-IL" altLang="he-IL"/>
              <a:t> להתאים במדויק לשאלת החקר שנבחרה ולניסוי</a:t>
            </a:r>
            <a:r>
              <a:rPr lang="en-US" altLang="he-IL"/>
              <a:t>.</a:t>
            </a:r>
            <a:endParaRPr lang="he-IL" altLang="he-IL"/>
          </a:p>
          <a:p>
            <a:pPr algn="r" rtl="1" eaLnBrk="1" hangingPunct="1">
              <a:lnSpc>
                <a:spcPct val="150000"/>
              </a:lnSpc>
              <a:buFontTx/>
              <a:buBlip>
                <a:blip r:embed="rId2"/>
              </a:buBlip>
            </a:pPr>
            <a:r>
              <a:rPr lang="he-IL" altLang="he-IL"/>
              <a:t> להיות מוסברת ומנומקת על בסיס ידע מדעי רלוונטי ונכון, שנרכש בשיעורים או </a:t>
            </a:r>
          </a:p>
          <a:p>
            <a:pPr algn="r" rtl="1" eaLnBrk="1" hangingPunct="1">
              <a:lnSpc>
                <a:spcPct val="150000"/>
              </a:lnSpc>
            </a:pPr>
            <a:r>
              <a:rPr lang="he-IL" altLang="he-IL"/>
              <a:t>   נמצא בספרים ובאתרים רלוונטיים. יש לרשום בדרך ברורה את מקורות המידע.</a:t>
            </a:r>
          </a:p>
          <a:p>
            <a:pPr algn="r" rtl="1" eaLnBrk="1" hangingPunct="1">
              <a:lnSpc>
                <a:spcPct val="150000"/>
              </a:lnSpc>
              <a:buFontTx/>
              <a:buBlip>
                <a:blip r:embed="rId2"/>
              </a:buBlip>
            </a:pPr>
            <a:r>
              <a:rPr lang="he-IL" altLang="he-IL"/>
              <a:t> להיות מנוסחת בדרך בהירה, קצרה ועניינית</a:t>
            </a:r>
            <a:r>
              <a:rPr lang="en-US" altLang="he-IL"/>
              <a:t> .</a:t>
            </a:r>
          </a:p>
        </p:txBody>
      </p:sp>
      <p:sp>
        <p:nvSpPr>
          <p:cNvPr id="17414" name="Rectangle 2"/>
          <p:cNvSpPr>
            <a:spLocks noChangeArrowheads="1"/>
          </p:cNvSpPr>
          <p:nvPr/>
        </p:nvSpPr>
        <p:spPr bwMode="auto">
          <a:xfrm>
            <a:off x="782638" y="4581525"/>
            <a:ext cx="7812087"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lnSpc>
                <a:spcPct val="150000"/>
              </a:lnSpc>
            </a:pPr>
            <a:r>
              <a:rPr lang="he-IL" altLang="en-US" b="1">
                <a:solidFill>
                  <a:srgbClr val="1D4C72"/>
                </a:solidFill>
              </a:rPr>
              <a:t>הצעה לארגון מבנה של השערה:</a:t>
            </a:r>
            <a:endParaRPr lang="en-US" altLang="en-US" b="1">
              <a:solidFill>
                <a:srgbClr val="1D4C72"/>
              </a:solidFill>
            </a:endParaRPr>
          </a:p>
          <a:p>
            <a:pPr algn="r" rtl="1">
              <a:lnSpc>
                <a:spcPct val="150000"/>
              </a:lnSpc>
            </a:pPr>
            <a:r>
              <a:rPr lang="he-IL" altLang="en-US"/>
              <a:t>א. משפט שהוא התשובה הזמנית לשאלת החקר</a:t>
            </a:r>
            <a:endParaRPr lang="en-US" altLang="en-US"/>
          </a:p>
          <a:p>
            <a:pPr algn="r" rtl="1">
              <a:lnSpc>
                <a:spcPct val="150000"/>
              </a:lnSpc>
            </a:pPr>
            <a:r>
              <a:rPr lang="he-IL" altLang="en-US"/>
              <a:t>ב. הסבר מדעי כללי על התופעה שהודגמה בניסוי</a:t>
            </a:r>
            <a:endParaRPr lang="en-US" altLang="en-US"/>
          </a:p>
          <a:p>
            <a:pPr algn="r" rtl="1">
              <a:lnSpc>
                <a:spcPct val="150000"/>
              </a:lnSpc>
            </a:pPr>
            <a:r>
              <a:rPr lang="he-IL" altLang="en-US"/>
              <a:t>ג. הסבר מדעי ספציפי כיצד המשתנה הבלתי תלוי שנבחר ישפיע על המשתנה התלוי</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80AB405-4DEE-435E-B27E-1473F0A44F33}" type="slidenum">
              <a:rPr lang="he-IL" altLang="he-IL" smtClean="0">
                <a:solidFill>
                  <a:srgbClr val="A6A6A6"/>
                </a:solidFill>
              </a:rPr>
              <a:pPr/>
              <a:t>14</a:t>
            </a:fld>
            <a:endParaRPr lang="he-IL" altLang="he-IL" smtClean="0">
              <a:solidFill>
                <a:srgbClr val="A6A6A6"/>
              </a:solidFill>
            </a:endParaRPr>
          </a:p>
        </p:txBody>
      </p:sp>
      <p:sp>
        <p:nvSpPr>
          <p:cNvPr id="18435"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תכנון ניסוי</a:t>
            </a:r>
          </a:p>
        </p:txBody>
      </p:sp>
      <p:cxnSp>
        <p:nvCxnSpPr>
          <p:cNvPr id="5" name="Straight Connector 7"/>
          <p:cNvCxnSpPr/>
          <p:nvPr/>
        </p:nvCxnSpPr>
        <p:spPr>
          <a:xfrm>
            <a:off x="376238" y="549275"/>
            <a:ext cx="815657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413" name="Rectangle 1"/>
          <p:cNvSpPr>
            <a:spLocks noChangeArrowheads="1"/>
          </p:cNvSpPr>
          <p:nvPr/>
        </p:nvSpPr>
        <p:spPr bwMode="auto">
          <a:xfrm>
            <a:off x="611188" y="620713"/>
            <a:ext cx="79375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lnSpc>
                <a:spcPct val="150000"/>
              </a:lnSpc>
              <a:defRPr/>
            </a:pPr>
            <a:r>
              <a:rPr lang="he-IL" altLang="en-US" dirty="0" smtClean="0"/>
              <a:t>מטרת תכנון הניסוי הוא לתת הנחיות מדויקות לביצוע ניסוי. הניסוי שיתוכנן יספק מדידות שתאפשרנה לענות על שאלת החקר. לכן, תכנון הניסוי יבחן את הקשר בין גורם </a:t>
            </a:r>
            <a:r>
              <a:rPr lang="he-IL" altLang="en-US" u="sng" dirty="0" smtClean="0"/>
              <a:t>אחד</a:t>
            </a:r>
            <a:r>
              <a:rPr lang="he-IL" altLang="en-US" dirty="0" smtClean="0"/>
              <a:t> לגורם שני תוך הקפדה שכל המשתנים האחרים בניסוי ישארו קבועים (במידת האפשר). </a:t>
            </a:r>
          </a:p>
          <a:p>
            <a:pPr algn="r" rtl="1">
              <a:lnSpc>
                <a:spcPct val="150000"/>
              </a:lnSpc>
              <a:defRPr/>
            </a:pPr>
            <a:r>
              <a:rPr lang="he-IL" altLang="en-US" b="1" dirty="0" smtClean="0">
                <a:solidFill>
                  <a:srgbClr val="1D4C72"/>
                </a:solidFill>
              </a:rPr>
              <a:t>תכנון הניסוי חייב לכלול:</a:t>
            </a:r>
          </a:p>
          <a:p>
            <a:pPr marL="285750" indent="-285750" algn="r" rtl="1">
              <a:lnSpc>
                <a:spcPct val="150000"/>
              </a:lnSpc>
              <a:buFontTx/>
              <a:buBlip>
                <a:blip r:embed="rId2"/>
              </a:buBlip>
              <a:defRPr/>
            </a:pPr>
            <a:r>
              <a:rPr lang="he-IL" altLang="en-US" dirty="0" smtClean="0"/>
              <a:t>הגדרת שני המשתנים (הבלתי תלוי והתלוי)</a:t>
            </a:r>
          </a:p>
          <a:p>
            <a:pPr marL="285750" indent="-285750" algn="r" rtl="1">
              <a:lnSpc>
                <a:spcPct val="150000"/>
              </a:lnSpc>
              <a:buFontTx/>
              <a:buBlip>
                <a:blip r:embed="rId2"/>
              </a:buBlip>
              <a:defRPr/>
            </a:pPr>
            <a:r>
              <a:rPr lang="he-IL" altLang="en-US" dirty="0" smtClean="0"/>
              <a:t>ציון הגורמים הקבועים</a:t>
            </a:r>
          </a:p>
          <a:p>
            <a:pPr marL="285750" indent="-285750" algn="r" rtl="1">
              <a:lnSpc>
                <a:spcPct val="150000"/>
              </a:lnSpc>
              <a:buFontTx/>
              <a:buBlip>
                <a:blip r:embed="rId2"/>
              </a:buBlip>
              <a:defRPr/>
            </a:pPr>
            <a:r>
              <a:rPr lang="he-IL" altLang="en-US" dirty="0" smtClean="0"/>
              <a:t>תיאור מפורט של שלבי העבודה</a:t>
            </a:r>
          </a:p>
          <a:p>
            <a:pPr marL="285750" indent="-285750" algn="r" rtl="1">
              <a:lnSpc>
                <a:spcPct val="150000"/>
              </a:lnSpc>
              <a:buFontTx/>
              <a:buBlip>
                <a:blip r:embed="rId2"/>
              </a:buBlip>
              <a:defRPr/>
            </a:pPr>
            <a:r>
              <a:rPr lang="he-IL" altLang="en-US" dirty="0" smtClean="0"/>
              <a:t>הגדרת הבקרה</a:t>
            </a:r>
          </a:p>
          <a:p>
            <a:pPr marL="285750" indent="-285750" algn="r" rtl="1">
              <a:lnSpc>
                <a:spcPct val="150000"/>
              </a:lnSpc>
              <a:buFontTx/>
              <a:buBlip>
                <a:blip r:embed="rId2"/>
              </a:buBlip>
              <a:defRPr/>
            </a:pPr>
            <a:r>
              <a:rPr lang="he-IL" altLang="en-US" dirty="0" smtClean="0"/>
              <a:t>רשימה מפורטת של חומרים (כמויות, ריכוזים) וכלים הדרושים לביצוע הניסוי</a:t>
            </a:r>
            <a:endParaRPr lang="en-US" altLang="en-US" dirty="0" smtClean="0"/>
          </a:p>
        </p:txBody>
      </p:sp>
      <p:grpSp>
        <p:nvGrpSpPr>
          <p:cNvPr id="18438" name="Group 6"/>
          <p:cNvGrpSpPr>
            <a:grpSpLocks/>
          </p:cNvGrpSpPr>
          <p:nvPr/>
        </p:nvGrpSpPr>
        <p:grpSpPr bwMode="auto">
          <a:xfrm>
            <a:off x="2843213" y="4565650"/>
            <a:ext cx="3457575" cy="1922463"/>
            <a:chOff x="1247" y="1979"/>
            <a:chExt cx="3221" cy="2165"/>
          </a:xfrm>
        </p:grpSpPr>
        <p:pic>
          <p:nvPicPr>
            <p:cNvPr id="18439" name="Picture 7" descr="file86312817743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 y="1979"/>
              <a:ext cx="3175" cy="2110"/>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18440" name="Text Box 8"/>
            <p:cNvSpPr txBox="1">
              <a:spLocks noChangeArrowheads="1"/>
            </p:cNvSpPr>
            <p:nvPr/>
          </p:nvSpPr>
          <p:spPr bwMode="auto">
            <a:xfrm>
              <a:off x="1247" y="3884"/>
              <a:ext cx="112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sz="900" b="1"/>
                <a:t>karpati/MorgueFile</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גורמים קבועים</a:t>
            </a:r>
          </a:p>
        </p:txBody>
      </p:sp>
      <p:sp>
        <p:nvSpPr>
          <p:cNvPr id="19459"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C9CA42-820F-4D8C-B176-0D807A2CA627}" type="slidenum">
              <a:rPr lang="he-IL" altLang="he-IL" sz="1200">
                <a:solidFill>
                  <a:srgbClr val="A6A6A6"/>
                </a:solidFill>
              </a:rPr>
              <a:pPr eaLnBrk="1" hangingPunct="1"/>
              <a:t>15</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461" name="Text Box 5"/>
          <p:cNvSpPr txBox="1">
            <a:spLocks noChangeArrowheads="1"/>
          </p:cNvSpPr>
          <p:nvPr/>
        </p:nvSpPr>
        <p:spPr bwMode="auto">
          <a:xfrm>
            <a:off x="250825" y="765175"/>
            <a:ext cx="8353425"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50000"/>
              </a:lnSpc>
            </a:pPr>
            <a:r>
              <a:rPr lang="he-IL" altLang="he-IL"/>
              <a:t>בעת ביצוע הניסוי המתוכנן משנים גורם אחד בלבד: </a:t>
            </a:r>
            <a:r>
              <a:rPr lang="he-IL" altLang="he-IL" b="1">
                <a:solidFill>
                  <a:srgbClr val="FF6600"/>
                </a:solidFill>
              </a:rPr>
              <a:t>המשתנה הבלתי תלוי</a:t>
            </a:r>
            <a:r>
              <a:rPr lang="he-IL" altLang="he-IL"/>
              <a:t>. כל הגורמים האחרים, שעלולים להשפיע על תוצאות הניסוי, צריכים להישאר קבועים. כך, אפשר לבדוק שהשינוי במשתנה התלוי נובע רק מהשינוי במשתנה הבלתי תלוי.</a:t>
            </a:r>
          </a:p>
          <a:p>
            <a:pPr algn="r" rtl="1" eaLnBrk="1" hangingPunct="1">
              <a:lnSpc>
                <a:spcPct val="150000"/>
              </a:lnSpc>
            </a:pPr>
            <a:r>
              <a:rPr lang="he-IL" altLang="he-IL"/>
              <a:t>הגורמים הקבועים בניסוי מתייחסים לתנאי התגובה, לכלים, למכשירים ולחומרים השונים.</a:t>
            </a:r>
            <a:endParaRPr lang="en-US" altLang="he-IL"/>
          </a:p>
        </p:txBody>
      </p:sp>
      <p:grpSp>
        <p:nvGrpSpPr>
          <p:cNvPr id="19462" name="Group 8"/>
          <p:cNvGrpSpPr>
            <a:grpSpLocks/>
          </p:cNvGrpSpPr>
          <p:nvPr/>
        </p:nvGrpSpPr>
        <p:grpSpPr bwMode="auto">
          <a:xfrm>
            <a:off x="2149475" y="3213100"/>
            <a:ext cx="4943475" cy="3027363"/>
            <a:chOff x="1111" y="1389"/>
            <a:chExt cx="3720" cy="2509"/>
          </a:xfrm>
        </p:grpSpPr>
        <p:pic>
          <p:nvPicPr>
            <p:cNvPr id="19463" name="Picture 6" descr="file94212817746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 y="1389"/>
              <a:ext cx="3720" cy="2472"/>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19464" name="Text Box 7"/>
            <p:cNvSpPr txBox="1">
              <a:spLocks noChangeArrowheads="1"/>
            </p:cNvSpPr>
            <p:nvPr/>
          </p:nvSpPr>
          <p:spPr bwMode="auto">
            <a:xfrm>
              <a:off x="3738" y="3687"/>
              <a:ext cx="1056"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he-IL" sz="1050" b="1" dirty="0" err="1" smtClean="0"/>
                <a:t>Karpati</a:t>
              </a:r>
              <a:r>
                <a:rPr lang="en-US" altLang="he-IL" sz="1050" b="1" dirty="0" smtClean="0"/>
                <a:t>/</a:t>
              </a:r>
              <a:r>
                <a:rPr lang="en-US" altLang="he-IL" sz="1050" b="1" dirty="0" err="1" smtClean="0"/>
                <a:t>MorgueFile</a:t>
              </a:r>
              <a:endParaRPr lang="en-US" altLang="he-IL" sz="1050" b="1" dirty="0" smtClean="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9113" y="642938"/>
            <a:ext cx="5545137" cy="21193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r>
              <a:rPr lang="he-IL" altLang="he-IL" dirty="0" smtClean="0">
                <a:solidFill>
                  <a:srgbClr val="1D4C72"/>
                </a:solidFill>
              </a:rPr>
              <a:t>צפו בניסוי הבא: </a:t>
            </a:r>
          </a:p>
          <a:p>
            <a:pPr algn="r" rtl="1" eaLnBrk="1" hangingPunct="1">
              <a:lnSpc>
                <a:spcPct val="150000"/>
              </a:lnSpc>
              <a:defRPr/>
            </a:pPr>
            <a:r>
              <a:rPr lang="he-IL" altLang="he-IL" dirty="0" smtClean="0">
                <a:solidFill>
                  <a:srgbClr val="1D4C72"/>
                </a:solidFill>
              </a:rPr>
              <a:t>א. רשמו שאלת חקר המתאימה לניסוי. בדקו את שאלתכם </a:t>
            </a:r>
          </a:p>
          <a:p>
            <a:pPr algn="r" rtl="1" eaLnBrk="1" hangingPunct="1">
              <a:lnSpc>
                <a:spcPct val="150000"/>
              </a:lnSpc>
              <a:defRPr/>
            </a:pPr>
            <a:r>
              <a:rPr lang="he-IL" altLang="he-IL" dirty="0" smtClean="0">
                <a:solidFill>
                  <a:srgbClr val="1D4C72"/>
                </a:solidFill>
              </a:rPr>
              <a:t>    בעזרת הקריטריונים שבשקופיות הקודמות.</a:t>
            </a:r>
          </a:p>
          <a:p>
            <a:pPr algn="r" rtl="1" eaLnBrk="1" hangingPunct="1">
              <a:lnSpc>
                <a:spcPct val="150000"/>
              </a:lnSpc>
              <a:defRPr/>
            </a:pPr>
            <a:r>
              <a:rPr lang="he-IL" altLang="he-IL" dirty="0" smtClean="0">
                <a:solidFill>
                  <a:srgbClr val="1D4C72"/>
                </a:solidFill>
              </a:rPr>
              <a:t>ב. הגדירו מי המשתנה התלוי ומי המשתנה הבלתי תלוי.</a:t>
            </a:r>
          </a:p>
          <a:p>
            <a:pPr algn="r" rtl="1" eaLnBrk="1" hangingPunct="1">
              <a:lnSpc>
                <a:spcPct val="150000"/>
              </a:lnSpc>
              <a:defRPr/>
            </a:pPr>
            <a:r>
              <a:rPr lang="he-IL" altLang="he-IL" dirty="0" smtClean="0">
                <a:solidFill>
                  <a:srgbClr val="1D4C72"/>
                </a:solidFill>
              </a:rPr>
              <a:t>ג.  ציינו מהם הגורמים הקבועים בניסוי.</a:t>
            </a:r>
          </a:p>
        </p:txBody>
      </p:sp>
      <p:sp>
        <p:nvSpPr>
          <p:cNvPr id="20483"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שאלה 3</a:t>
            </a:r>
          </a:p>
        </p:txBody>
      </p:sp>
      <p:sp>
        <p:nvSpPr>
          <p:cNvPr id="20484"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5C9E78-711D-4654-BB1C-07BEC91910BD}" type="slidenum">
              <a:rPr lang="he-IL" altLang="he-IL" sz="1200">
                <a:solidFill>
                  <a:srgbClr val="A6A6A6"/>
                </a:solidFill>
              </a:rPr>
              <a:pPr eaLnBrk="1" hangingPunct="1"/>
              <a:t>16</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0486" name="Group 11"/>
          <p:cNvGrpSpPr>
            <a:grpSpLocks/>
          </p:cNvGrpSpPr>
          <p:nvPr/>
        </p:nvGrpSpPr>
        <p:grpSpPr bwMode="auto">
          <a:xfrm>
            <a:off x="468313" y="765175"/>
            <a:ext cx="2303462" cy="2071688"/>
            <a:chOff x="1429" y="1125"/>
            <a:chExt cx="1451" cy="1305"/>
          </a:xfrm>
        </p:grpSpPr>
        <p:pic>
          <p:nvPicPr>
            <p:cNvPr id="2048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 y="1125"/>
              <a:ext cx="1451" cy="1035"/>
            </a:xfrm>
            <a:prstGeom prst="rect">
              <a:avLst/>
            </a:prstGeom>
            <a:noFill/>
            <a:ln w="19050">
              <a:solidFill>
                <a:srgbClr val="DDDDD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hlinkClick r:id="rId3"/>
            </p:cNvPr>
            <p:cNvSpPr txBox="1"/>
            <p:nvPr/>
          </p:nvSpPr>
          <p:spPr>
            <a:xfrm>
              <a:off x="1429" y="2160"/>
              <a:ext cx="1451" cy="270"/>
            </a:xfrm>
            <a:prstGeom prst="rect">
              <a:avLst/>
            </a:prstGeom>
            <a:solidFill>
              <a:schemeClr val="bg1">
                <a:lumMod val="95000"/>
              </a:schemeClr>
            </a:solidFill>
            <a:ln w="22225">
              <a:solidFill>
                <a:schemeClr val="bg1">
                  <a:lumMod val="85000"/>
                </a:schemeClr>
              </a:solidFill>
            </a:ln>
            <a:effec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he-IL" altLang="he-IL" sz="1400" u="sng" smtClean="0">
                  <a:solidFill>
                    <a:srgbClr val="00B0F0"/>
                  </a:solidFill>
                </a:rPr>
                <a:t>נפח חלקיקי פרי במיץ תפוזים</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7188" y="2997200"/>
            <a:ext cx="8196262" cy="30241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endParaRPr lang="he-IL" altLang="he-IL" b="1" smtClean="0"/>
          </a:p>
          <a:p>
            <a:pPr algn="r" rtl="1" eaLnBrk="1" hangingPunct="1">
              <a:defRPr/>
            </a:pPr>
            <a:r>
              <a:rPr lang="he-IL" altLang="he-IL" smtClean="0"/>
              <a:t>א. כיצד השינוי ביצרן מיץ התפוזים גורם לשינוי בנפח חלקיקי הפרי במיץ?</a:t>
            </a:r>
          </a:p>
          <a:p>
            <a:pPr algn="r" rtl="1" eaLnBrk="1" hangingPunct="1">
              <a:defRPr/>
            </a:pPr>
            <a:r>
              <a:rPr lang="he-IL" altLang="he-IL" smtClean="0"/>
              <a:t>    או: כיצד נפח חלקיקי הפרי במיץ תפוזים משתנה עם שינוי היצרן?</a:t>
            </a:r>
          </a:p>
          <a:p>
            <a:pPr algn="r" rtl="1" eaLnBrk="1" hangingPunct="1">
              <a:defRPr/>
            </a:pPr>
            <a:endParaRPr lang="he-IL" altLang="he-IL" smtClean="0"/>
          </a:p>
          <a:p>
            <a:pPr algn="r" rtl="1" eaLnBrk="1" hangingPunct="1">
              <a:defRPr/>
            </a:pPr>
            <a:r>
              <a:rPr lang="he-IL" altLang="he-IL" smtClean="0"/>
              <a:t>ב. משתנה בלתי תלוי: יצרן מיץ התפוזים</a:t>
            </a:r>
          </a:p>
          <a:p>
            <a:pPr algn="r" rtl="1" eaLnBrk="1" hangingPunct="1">
              <a:defRPr/>
            </a:pPr>
            <a:r>
              <a:rPr lang="he-IL" altLang="he-IL" smtClean="0"/>
              <a:t>    משתנה תלוי: נפח חלקיקי הפרי במיץ.</a:t>
            </a:r>
          </a:p>
          <a:p>
            <a:pPr algn="r" rtl="1" eaLnBrk="1" hangingPunct="1">
              <a:defRPr/>
            </a:pPr>
            <a:endParaRPr lang="he-IL" altLang="he-IL" smtClean="0"/>
          </a:p>
          <a:p>
            <a:pPr algn="r" rtl="1" eaLnBrk="1" hangingPunct="1">
              <a:defRPr/>
            </a:pPr>
            <a:r>
              <a:rPr lang="he-IL" altLang="he-IL" smtClean="0"/>
              <a:t>ג. הגורמים הקבועים: סוג המיץ (מיץ תפוזים), נפח המיץ המסונן, המסננת, דרך איסוף </a:t>
            </a:r>
          </a:p>
          <a:p>
            <a:pPr algn="r" rtl="1" eaLnBrk="1" hangingPunct="1">
              <a:defRPr/>
            </a:pPr>
            <a:r>
              <a:rPr lang="he-IL" altLang="he-IL" smtClean="0"/>
              <a:t>    חלקיקי הפרי לאחר הסינון. </a:t>
            </a:r>
          </a:p>
        </p:txBody>
      </p:sp>
      <p:sp>
        <p:nvSpPr>
          <p:cNvPr id="21507"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3</a:t>
            </a:r>
          </a:p>
        </p:txBody>
      </p:sp>
      <p:sp>
        <p:nvSpPr>
          <p:cNvPr id="21508"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E34E25-9658-457A-8D7E-9C5B7A59590B}" type="slidenum">
              <a:rPr lang="he-IL" altLang="he-IL" sz="1200">
                <a:solidFill>
                  <a:srgbClr val="A6A6A6"/>
                </a:solidFill>
              </a:rPr>
              <a:pPr eaLnBrk="1" hangingPunct="1"/>
              <a:t>17</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59113" y="642938"/>
            <a:ext cx="5545137" cy="21193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r>
              <a:rPr lang="he-IL" altLang="he-IL" dirty="0" smtClean="0">
                <a:solidFill>
                  <a:srgbClr val="1D4C72"/>
                </a:solidFill>
              </a:rPr>
              <a:t>צפו בניסוי הבא: </a:t>
            </a:r>
          </a:p>
          <a:p>
            <a:pPr algn="r" rtl="1" eaLnBrk="1" hangingPunct="1">
              <a:lnSpc>
                <a:spcPct val="150000"/>
              </a:lnSpc>
              <a:defRPr/>
            </a:pPr>
            <a:r>
              <a:rPr lang="he-IL" altLang="he-IL" dirty="0" smtClean="0">
                <a:solidFill>
                  <a:srgbClr val="1D4C72"/>
                </a:solidFill>
              </a:rPr>
              <a:t>א. רשמו שאלת חקר המתאימה לניסוי. בדקו את שאלתכם </a:t>
            </a:r>
          </a:p>
          <a:p>
            <a:pPr algn="r" rtl="1" eaLnBrk="1" hangingPunct="1">
              <a:lnSpc>
                <a:spcPct val="150000"/>
              </a:lnSpc>
              <a:defRPr/>
            </a:pPr>
            <a:r>
              <a:rPr lang="he-IL" altLang="he-IL" dirty="0" smtClean="0">
                <a:solidFill>
                  <a:srgbClr val="1D4C72"/>
                </a:solidFill>
              </a:rPr>
              <a:t>    בעזרת הקריטריונים שבשקופיות הקודמות.</a:t>
            </a:r>
          </a:p>
          <a:p>
            <a:pPr algn="r" rtl="1" eaLnBrk="1" hangingPunct="1">
              <a:lnSpc>
                <a:spcPct val="150000"/>
              </a:lnSpc>
              <a:defRPr/>
            </a:pPr>
            <a:r>
              <a:rPr lang="he-IL" altLang="he-IL" dirty="0" smtClean="0">
                <a:solidFill>
                  <a:srgbClr val="1D4C72"/>
                </a:solidFill>
              </a:rPr>
              <a:t>ב. הגדירו מי המשתנה התלוי ומי המשתנה הבלתי תלוי.</a:t>
            </a:r>
          </a:p>
          <a:p>
            <a:pPr algn="r" rtl="1" eaLnBrk="1" hangingPunct="1">
              <a:lnSpc>
                <a:spcPct val="150000"/>
              </a:lnSpc>
              <a:defRPr/>
            </a:pPr>
            <a:r>
              <a:rPr lang="he-IL" altLang="he-IL" dirty="0" smtClean="0">
                <a:solidFill>
                  <a:srgbClr val="1D4C72"/>
                </a:solidFill>
              </a:rPr>
              <a:t>ג.  ציינו מהם הגורמים הקבועים בניסוי.</a:t>
            </a:r>
          </a:p>
        </p:txBody>
      </p:sp>
      <p:grpSp>
        <p:nvGrpSpPr>
          <p:cNvPr id="21511" name="Group 8"/>
          <p:cNvGrpSpPr>
            <a:grpSpLocks/>
          </p:cNvGrpSpPr>
          <p:nvPr/>
        </p:nvGrpSpPr>
        <p:grpSpPr bwMode="auto">
          <a:xfrm>
            <a:off x="468313" y="765175"/>
            <a:ext cx="2303462" cy="2071688"/>
            <a:chOff x="1429" y="1125"/>
            <a:chExt cx="1451" cy="1305"/>
          </a:xfrm>
        </p:grpSpPr>
        <p:pic>
          <p:nvPicPr>
            <p:cNvPr id="215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 y="1125"/>
              <a:ext cx="1451" cy="1035"/>
            </a:xfrm>
            <a:prstGeom prst="rect">
              <a:avLst/>
            </a:prstGeom>
            <a:noFill/>
            <a:ln w="19050">
              <a:solidFill>
                <a:srgbClr val="DDDDD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hlinkClick r:id="rId3"/>
            </p:cNvPr>
            <p:cNvSpPr txBox="1"/>
            <p:nvPr/>
          </p:nvSpPr>
          <p:spPr>
            <a:xfrm>
              <a:off x="1429" y="2160"/>
              <a:ext cx="1451" cy="270"/>
            </a:xfrm>
            <a:prstGeom prst="rect">
              <a:avLst/>
            </a:prstGeom>
            <a:solidFill>
              <a:schemeClr val="bg1">
                <a:lumMod val="95000"/>
              </a:schemeClr>
            </a:solidFill>
            <a:ln w="22225">
              <a:solidFill>
                <a:schemeClr val="bg1">
                  <a:lumMod val="85000"/>
                </a:schemeClr>
              </a:solidFill>
            </a:ln>
            <a:effec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he-IL" altLang="he-IL" sz="1400" u="sng" smtClean="0">
                  <a:solidFill>
                    <a:srgbClr val="00B0F0"/>
                  </a:solidFill>
                </a:rPr>
                <a:t>נפח חלקיקי פרי במיץ תפוזים</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בקרה</a:t>
            </a:r>
          </a:p>
        </p:txBody>
      </p:sp>
      <p:sp>
        <p:nvSpPr>
          <p:cNvPr id="22531"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FC5715-8CA2-4148-99D5-F98658B5F30E}" type="slidenum">
              <a:rPr lang="he-IL" altLang="he-IL" sz="1200">
                <a:solidFill>
                  <a:srgbClr val="A6A6A6"/>
                </a:solidFill>
              </a:rPr>
              <a:pPr eaLnBrk="1" hangingPunct="1"/>
              <a:t>18</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2533" name="Text Box 5"/>
          <p:cNvSpPr txBox="1">
            <a:spLocks noChangeArrowheads="1"/>
          </p:cNvSpPr>
          <p:nvPr/>
        </p:nvSpPr>
        <p:spPr bwMode="auto">
          <a:xfrm>
            <a:off x="0" y="765175"/>
            <a:ext cx="860425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10000"/>
              </a:lnSpc>
            </a:pPr>
            <a:r>
              <a:rPr lang="he-IL" altLang="he-IL"/>
              <a:t>בכל ניסוי יש להגדיר בקרה. הבקרה היא המערכת לה משווים את יתר מערכות הניסוי. </a:t>
            </a:r>
          </a:p>
          <a:p>
            <a:pPr algn="r" rtl="1" eaLnBrk="1" hangingPunct="1">
              <a:lnSpc>
                <a:spcPct val="110000"/>
              </a:lnSpc>
            </a:pPr>
            <a:r>
              <a:rPr lang="he-IL" altLang="he-IL"/>
              <a:t>מטרת הבקרה היא לקבוע אם אכן השינוי במשתנה הבלתי תלוי שנבחר הוא הגורם לשינוי במשתנה התלוי.</a:t>
            </a:r>
          </a:p>
          <a:p>
            <a:pPr algn="r" rtl="1" eaLnBrk="1" hangingPunct="1">
              <a:lnSpc>
                <a:spcPct val="110000"/>
              </a:lnSpc>
            </a:pPr>
            <a:endParaRPr lang="he-IL" altLang="he-IL"/>
          </a:p>
          <a:p>
            <a:pPr algn="r" rtl="1" eaLnBrk="1" hangingPunct="1">
              <a:lnSpc>
                <a:spcPct val="110000"/>
              </a:lnSpc>
            </a:pPr>
            <a:r>
              <a:rPr lang="he-IL" altLang="he-IL"/>
              <a:t>יש כמה סוגי בקרה:</a:t>
            </a:r>
          </a:p>
          <a:p>
            <a:pPr algn="r" rtl="1" eaLnBrk="1" hangingPunct="1">
              <a:lnSpc>
                <a:spcPct val="110000"/>
              </a:lnSpc>
            </a:pPr>
            <a:endParaRPr lang="he-IL" altLang="he-IL"/>
          </a:p>
          <a:p>
            <a:pPr algn="r" rtl="1" eaLnBrk="1" hangingPunct="1">
              <a:lnSpc>
                <a:spcPct val="110000"/>
              </a:lnSpc>
              <a:buFontTx/>
              <a:buBlip>
                <a:blip r:embed="rId2"/>
              </a:buBlip>
            </a:pPr>
            <a:r>
              <a:rPr lang="he-IL" altLang="he-IL"/>
              <a:t> </a:t>
            </a:r>
            <a:r>
              <a:rPr lang="he-IL" altLang="he-IL" b="1">
                <a:solidFill>
                  <a:srgbClr val="FF6600"/>
                </a:solidFill>
              </a:rPr>
              <a:t>בקרה חיצונית-</a:t>
            </a:r>
            <a:r>
              <a:rPr lang="he-IL" altLang="he-IL"/>
              <a:t> השוואה של כל המערכות למערכת ייחוס אחת שאינה כוללת את </a:t>
            </a:r>
          </a:p>
          <a:p>
            <a:pPr algn="r" rtl="1" eaLnBrk="1" hangingPunct="1">
              <a:lnSpc>
                <a:spcPct val="110000"/>
              </a:lnSpc>
            </a:pPr>
            <a:r>
              <a:rPr lang="he-IL" altLang="he-IL"/>
              <a:t>   המשתנה הבלתי –תלוי (הגורם המשפיע).</a:t>
            </a:r>
          </a:p>
          <a:p>
            <a:pPr algn="r" rtl="1" eaLnBrk="1" hangingPunct="1">
              <a:lnSpc>
                <a:spcPct val="110000"/>
              </a:lnSpc>
            </a:pPr>
            <a:r>
              <a:rPr lang="he-IL" altLang="he-IL"/>
              <a:t>   לדוגמה: אם המשתנה הבלתי תלוי הוא ריכוז של חומר כלשהו, בקרה חיצונית יכולה להיות  </a:t>
            </a:r>
          </a:p>
          <a:p>
            <a:pPr algn="r" rtl="1" eaLnBrk="1" hangingPunct="1">
              <a:lnSpc>
                <a:spcPct val="110000"/>
              </a:lnSpc>
            </a:pPr>
            <a:r>
              <a:rPr lang="he-IL" altLang="he-IL"/>
              <a:t>   מערכת ניסוי עם מים מזוקקים (כלומר, ללא החומר).</a:t>
            </a:r>
          </a:p>
          <a:p>
            <a:pPr algn="r" rtl="1" eaLnBrk="1" hangingPunct="1">
              <a:lnSpc>
                <a:spcPct val="110000"/>
              </a:lnSpc>
            </a:pPr>
            <a:endParaRPr lang="he-IL" altLang="he-IL"/>
          </a:p>
          <a:p>
            <a:pPr algn="r" rtl="1" eaLnBrk="1" hangingPunct="1">
              <a:lnSpc>
                <a:spcPct val="110000"/>
              </a:lnSpc>
              <a:buFontTx/>
              <a:buBlip>
                <a:blip r:embed="rId2"/>
              </a:buBlip>
            </a:pPr>
            <a:r>
              <a:rPr lang="he-IL" altLang="he-IL"/>
              <a:t> </a:t>
            </a:r>
            <a:r>
              <a:rPr lang="he-IL" altLang="he-IL" b="1">
                <a:solidFill>
                  <a:srgbClr val="FF6600"/>
                </a:solidFill>
              </a:rPr>
              <a:t>בקרה פנימית השוואתית-</a:t>
            </a:r>
            <a:r>
              <a:rPr lang="he-IL" altLang="he-IL"/>
              <a:t> השוואה בין כל המערכות השונות. </a:t>
            </a:r>
          </a:p>
          <a:p>
            <a:pPr algn="r" rtl="1" eaLnBrk="1" hangingPunct="1">
              <a:lnSpc>
                <a:spcPct val="110000"/>
              </a:lnSpc>
            </a:pPr>
            <a:r>
              <a:rPr lang="he-IL" altLang="he-IL"/>
              <a:t>   לדוגמה: אם המשתנה הבלתי תלוי הוא טמפרטורה, בקרה פנימית השוואתית תהיה השוואה   </a:t>
            </a:r>
          </a:p>
          <a:p>
            <a:pPr algn="r" rtl="1" eaLnBrk="1" hangingPunct="1">
              <a:lnSpc>
                <a:spcPct val="110000"/>
              </a:lnSpc>
            </a:pPr>
            <a:r>
              <a:rPr lang="he-IL" altLang="he-IL"/>
              <a:t>   של כל המערכות זו לזו כשבכל מערכת יש טמפרטורה שונה.</a:t>
            </a:r>
          </a:p>
          <a:p>
            <a:pPr algn="r" rtl="1" eaLnBrk="1" hangingPunct="1">
              <a:lnSpc>
                <a:spcPct val="110000"/>
              </a:lnSpc>
            </a:pPr>
            <a:endParaRPr lang="he-IL" altLang="he-IL"/>
          </a:p>
          <a:p>
            <a:pPr algn="r" rtl="1" eaLnBrk="1" hangingPunct="1">
              <a:lnSpc>
                <a:spcPct val="110000"/>
              </a:lnSpc>
              <a:buFontTx/>
              <a:buBlip>
                <a:blip r:embed="rId2"/>
              </a:buBlip>
            </a:pPr>
            <a:r>
              <a:rPr lang="he-IL" altLang="he-IL"/>
              <a:t> </a:t>
            </a:r>
            <a:r>
              <a:rPr lang="he-IL" altLang="he-IL" b="1">
                <a:solidFill>
                  <a:srgbClr val="FF6600"/>
                </a:solidFill>
              </a:rPr>
              <a:t>בקרה חיצונית ובקרה פנימית השוואתית-</a:t>
            </a:r>
            <a:r>
              <a:rPr lang="he-IL" altLang="he-IL"/>
              <a:t> ישנם ניסויים שבהם מתקיימים שני סוגי הבקרה.</a:t>
            </a:r>
            <a:endParaRPr lang="en-US" altLang="he-I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שאלה 4</a:t>
            </a:r>
          </a:p>
        </p:txBody>
      </p:sp>
      <p:sp>
        <p:nvSpPr>
          <p:cNvPr id="23555"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B83297-5D1E-4D23-BDA7-CD2C979DBD01}" type="slidenum">
              <a:rPr lang="he-IL" altLang="he-IL" sz="1200">
                <a:solidFill>
                  <a:srgbClr val="A6A6A6"/>
                </a:solidFill>
              </a:rPr>
              <a:pPr eaLnBrk="1" hangingPunct="1"/>
              <a:t>19</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3557" name="Group 7"/>
          <p:cNvGrpSpPr>
            <a:grpSpLocks/>
          </p:cNvGrpSpPr>
          <p:nvPr/>
        </p:nvGrpSpPr>
        <p:grpSpPr bwMode="auto">
          <a:xfrm>
            <a:off x="468313" y="765175"/>
            <a:ext cx="2303462" cy="2071688"/>
            <a:chOff x="1429" y="1125"/>
            <a:chExt cx="1451" cy="1305"/>
          </a:xfrm>
        </p:grpSpPr>
        <p:pic>
          <p:nvPicPr>
            <p:cNvPr id="2355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 y="1125"/>
              <a:ext cx="1451" cy="1035"/>
            </a:xfrm>
            <a:prstGeom prst="rect">
              <a:avLst/>
            </a:prstGeom>
            <a:noFill/>
            <a:ln w="19050">
              <a:solidFill>
                <a:srgbClr val="DDDDD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hlinkClick r:id="rId3"/>
            </p:cNvPr>
            <p:cNvSpPr txBox="1"/>
            <p:nvPr/>
          </p:nvSpPr>
          <p:spPr>
            <a:xfrm>
              <a:off x="1429" y="2160"/>
              <a:ext cx="1451" cy="270"/>
            </a:xfrm>
            <a:prstGeom prst="rect">
              <a:avLst/>
            </a:prstGeom>
            <a:solidFill>
              <a:schemeClr val="bg1">
                <a:lumMod val="95000"/>
              </a:schemeClr>
            </a:solidFill>
            <a:ln w="22225">
              <a:solidFill>
                <a:schemeClr val="bg1">
                  <a:lumMod val="85000"/>
                </a:schemeClr>
              </a:solidFill>
            </a:ln>
            <a:effec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he-IL" altLang="he-IL" sz="1400" u="sng" smtClean="0">
                  <a:solidFill>
                    <a:srgbClr val="00B0F0"/>
                  </a:solidFill>
                </a:rPr>
                <a:t>נפח חלקיקי פרי במיץ תפוזים</a:t>
              </a:r>
            </a:p>
          </p:txBody>
        </p:sp>
      </p:grpSp>
      <p:sp>
        <p:nvSpPr>
          <p:cNvPr id="6" name="TextBox 5"/>
          <p:cNvSpPr txBox="1"/>
          <p:nvPr/>
        </p:nvSpPr>
        <p:spPr>
          <a:xfrm>
            <a:off x="3059113" y="620713"/>
            <a:ext cx="5545137" cy="33655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r>
              <a:rPr lang="he-IL" altLang="he-IL" dirty="0" smtClean="0">
                <a:solidFill>
                  <a:srgbClr val="1D4C72"/>
                </a:solidFill>
              </a:rPr>
              <a:t>צפו שוב בניסוי הבא.  </a:t>
            </a:r>
          </a:p>
          <a:p>
            <a:pPr algn="r" rtl="1" eaLnBrk="1" hangingPunct="1">
              <a:lnSpc>
                <a:spcPct val="150000"/>
              </a:lnSpc>
              <a:defRPr/>
            </a:pPr>
            <a:r>
              <a:rPr lang="he-IL" altLang="he-IL" dirty="0" smtClean="0">
                <a:solidFill>
                  <a:srgbClr val="1D4C72"/>
                </a:solidFill>
              </a:rPr>
              <a:t>א.  האם בניסוי זה בקרה חיצונית, בקרה פנימית או שני סוגי </a:t>
            </a:r>
          </a:p>
          <a:p>
            <a:pPr algn="r" rtl="1" eaLnBrk="1" hangingPunct="1">
              <a:lnSpc>
                <a:spcPct val="150000"/>
              </a:lnSpc>
              <a:defRPr/>
            </a:pPr>
            <a:r>
              <a:rPr lang="he-IL" altLang="he-IL" dirty="0" smtClean="0">
                <a:solidFill>
                  <a:srgbClr val="1D4C72"/>
                </a:solidFill>
              </a:rPr>
              <a:t>     הבקרה?</a:t>
            </a:r>
          </a:p>
          <a:p>
            <a:pPr algn="r" rtl="1" eaLnBrk="1" hangingPunct="1">
              <a:lnSpc>
                <a:spcPct val="150000"/>
              </a:lnSpc>
              <a:defRPr/>
            </a:pPr>
            <a:r>
              <a:rPr lang="he-IL" altLang="he-IL" dirty="0" smtClean="0">
                <a:solidFill>
                  <a:srgbClr val="1D4C72"/>
                </a:solidFill>
              </a:rPr>
              <a:t>ב.  איזו מערכת יכולה לשמש בתור בקרה חיצונית בניסוי זה?</a:t>
            </a:r>
          </a:p>
          <a:p>
            <a:pPr algn="r" rtl="1" eaLnBrk="1" hangingPunct="1">
              <a:lnSpc>
                <a:spcPct val="150000"/>
              </a:lnSpc>
              <a:defRPr/>
            </a:pPr>
            <a:r>
              <a:rPr lang="he-IL" altLang="he-IL" dirty="0" smtClean="0">
                <a:solidFill>
                  <a:srgbClr val="1D4C72"/>
                </a:solidFill>
              </a:rPr>
              <a:t>ג.  רשמו שתי </a:t>
            </a:r>
            <a:r>
              <a:rPr lang="he-IL" altLang="he-IL" b="1" dirty="0" smtClean="0">
                <a:solidFill>
                  <a:srgbClr val="1D4C72"/>
                </a:solidFill>
              </a:rPr>
              <a:t>שאלות</a:t>
            </a:r>
            <a:r>
              <a:rPr lang="he-IL" altLang="he-IL" dirty="0" smtClean="0">
                <a:solidFill>
                  <a:srgbClr val="1D4C72"/>
                </a:solidFill>
              </a:rPr>
              <a:t> שמתעוררות בעקבות הניסוי.</a:t>
            </a:r>
          </a:p>
          <a:p>
            <a:pPr algn="r" rtl="1" eaLnBrk="1" hangingPunct="1">
              <a:lnSpc>
                <a:spcPct val="150000"/>
              </a:lnSpc>
              <a:defRPr/>
            </a:pPr>
            <a:r>
              <a:rPr lang="he-IL" altLang="he-IL" dirty="0" smtClean="0">
                <a:solidFill>
                  <a:srgbClr val="1D4C72"/>
                </a:solidFill>
              </a:rPr>
              <a:t>ד. רשמו </a:t>
            </a:r>
            <a:r>
              <a:rPr lang="he-IL" altLang="he-IL" b="1" dirty="0" smtClean="0">
                <a:solidFill>
                  <a:srgbClr val="1D4C72"/>
                </a:solidFill>
              </a:rPr>
              <a:t>שאלת חקר</a:t>
            </a:r>
            <a:r>
              <a:rPr lang="he-IL" altLang="he-IL" dirty="0" smtClean="0">
                <a:solidFill>
                  <a:srgbClr val="1D4C72"/>
                </a:solidFill>
              </a:rPr>
              <a:t> חדשה שיכולה להתעורר בעקבות הניסוי </a:t>
            </a:r>
          </a:p>
          <a:p>
            <a:pPr algn="r" rtl="1" eaLnBrk="1" hangingPunct="1">
              <a:lnSpc>
                <a:spcPct val="150000"/>
              </a:lnSpc>
              <a:defRPr/>
            </a:pPr>
            <a:r>
              <a:rPr lang="he-IL" altLang="he-IL" dirty="0" smtClean="0">
                <a:solidFill>
                  <a:srgbClr val="1D4C72"/>
                </a:solidFill>
              </a:rPr>
              <a:t>     שבסרטון.</a:t>
            </a:r>
          </a:p>
          <a:p>
            <a:pPr algn="r" rtl="1" eaLnBrk="1" hangingPunct="1">
              <a:lnSpc>
                <a:spcPct val="150000"/>
              </a:lnSpc>
              <a:defRPr/>
            </a:pPr>
            <a:endParaRPr lang="he-IL" altLang="he-IL" dirty="0" smtClean="0">
              <a:solidFill>
                <a:srgbClr val="1D4C7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1A40DB7-ED9E-4C72-9F47-2A7CD904A504}" type="slidenum">
              <a:rPr lang="he-IL" altLang="he-IL" smtClean="0">
                <a:solidFill>
                  <a:srgbClr val="A6A6A6"/>
                </a:solidFill>
              </a:rPr>
              <a:pPr/>
              <a:t>2</a:t>
            </a:fld>
            <a:endParaRPr lang="he-IL" altLang="he-IL" smtClean="0">
              <a:solidFill>
                <a:srgbClr val="A6A6A6"/>
              </a:solidFill>
            </a:endParaRPr>
          </a:p>
        </p:txBody>
      </p:sp>
      <p:sp>
        <p:nvSpPr>
          <p:cNvPr id="6147" name="כותרת 8"/>
          <p:cNvSpPr txBox="1">
            <a:spLocks/>
          </p:cNvSpPr>
          <p:nvPr/>
        </p:nvSpPr>
        <p:spPr bwMode="auto">
          <a:xfrm>
            <a:off x="1403350" y="115888"/>
            <a:ext cx="7200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r>
              <a:rPr lang="he-IL" altLang="he-IL" sz="2000" b="1">
                <a:solidFill>
                  <a:srgbClr val="FF6600"/>
                </a:solidFill>
              </a:rPr>
              <a:t>הצגת תופעה</a:t>
            </a:r>
          </a:p>
        </p:txBody>
      </p:sp>
      <p:cxnSp>
        <p:nvCxnSpPr>
          <p:cNvPr id="6" name="Straight Connector 7"/>
          <p:cNvCxnSpPr/>
          <p:nvPr/>
        </p:nvCxnSpPr>
        <p:spPr>
          <a:xfrm>
            <a:off x="376238" y="549275"/>
            <a:ext cx="8299450"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31875" y="765175"/>
            <a:ext cx="7705725" cy="2663825"/>
          </a:xfrm>
          <a:prstGeom prst="rect">
            <a:avLst/>
          </a:prstGeom>
          <a:noFill/>
          <a:ln w="22225">
            <a:noFill/>
          </a:ln>
          <a:effectLst/>
        </p:spPr>
        <p:txBody>
          <a:bodyPr anchor="ctr"/>
          <a:lstStyle/>
          <a:p>
            <a:pPr algn="r" rtl="1" fontAlgn="auto">
              <a:lnSpc>
                <a:spcPct val="150000"/>
              </a:lnSpc>
              <a:spcBef>
                <a:spcPts val="0"/>
              </a:spcBef>
              <a:spcAft>
                <a:spcPts val="0"/>
              </a:spcAft>
              <a:defRPr/>
            </a:pPr>
            <a:r>
              <a:rPr lang="he-IL" dirty="0"/>
              <a:t>ניסוי חקר מתחיל באיתור או בהכרת תופעה. </a:t>
            </a:r>
          </a:p>
          <a:p>
            <a:pPr algn="r" rtl="1" fontAlgn="auto">
              <a:lnSpc>
                <a:spcPct val="150000"/>
              </a:lnSpc>
              <a:spcBef>
                <a:spcPts val="0"/>
              </a:spcBef>
              <a:spcAft>
                <a:spcPts val="0"/>
              </a:spcAft>
              <a:defRPr/>
            </a:pPr>
            <a:r>
              <a:rPr lang="he-IL" dirty="0"/>
              <a:t>הכרת התופעה תהיה לרוב באמצעות: </a:t>
            </a:r>
            <a:endParaRPr lang="en-US" dirty="0"/>
          </a:p>
          <a:p>
            <a:pPr marL="285750" indent="-285750" algn="r" rtl="1" fontAlgn="auto">
              <a:lnSpc>
                <a:spcPct val="150000"/>
              </a:lnSpc>
              <a:spcBef>
                <a:spcPts val="0"/>
              </a:spcBef>
              <a:spcAft>
                <a:spcPts val="0"/>
              </a:spcAft>
              <a:buFont typeface="Arial" panose="020B0604020202020204" pitchFamily="34" charset="0"/>
              <a:buChar char="•"/>
              <a:defRPr/>
            </a:pPr>
            <a:r>
              <a:rPr lang="he-IL" dirty="0"/>
              <a:t>ביצוע ניסוי מקדים </a:t>
            </a:r>
            <a:endParaRPr lang="en-US" dirty="0"/>
          </a:p>
          <a:p>
            <a:pPr marL="285750" indent="-285750" algn="r" rtl="1" fontAlgn="auto">
              <a:lnSpc>
                <a:spcPct val="150000"/>
              </a:lnSpc>
              <a:spcBef>
                <a:spcPts val="0"/>
              </a:spcBef>
              <a:spcAft>
                <a:spcPts val="0"/>
              </a:spcAft>
              <a:buFont typeface="Arial" panose="020B0604020202020204" pitchFamily="34" charset="0"/>
              <a:buChar char="•"/>
              <a:defRPr/>
            </a:pPr>
            <a:r>
              <a:rPr lang="he-IL" dirty="0"/>
              <a:t>הדגמת מורה </a:t>
            </a:r>
          </a:p>
          <a:p>
            <a:pPr marL="285750" indent="-285750" algn="r" rtl="1" fontAlgn="auto">
              <a:lnSpc>
                <a:spcPct val="150000"/>
              </a:lnSpc>
              <a:spcBef>
                <a:spcPts val="0"/>
              </a:spcBef>
              <a:spcAft>
                <a:spcPts val="0"/>
              </a:spcAft>
              <a:buFont typeface="Arial" panose="020B0604020202020204" pitchFamily="34" charset="0"/>
              <a:buChar char="•"/>
              <a:defRPr/>
            </a:pPr>
            <a:r>
              <a:rPr lang="he-IL" dirty="0"/>
              <a:t>צפייה בניסוי מוסרט</a:t>
            </a:r>
            <a:endParaRPr lang="en-US" dirty="0"/>
          </a:p>
          <a:p>
            <a:pPr algn="r" rtl="1" fontAlgn="auto">
              <a:lnSpc>
                <a:spcPct val="150000"/>
              </a:lnSpc>
              <a:spcBef>
                <a:spcPts val="0"/>
              </a:spcBef>
              <a:spcAft>
                <a:spcPts val="0"/>
              </a:spcAft>
              <a:defRPr/>
            </a:pPr>
            <a:r>
              <a:rPr lang="he-IL" dirty="0"/>
              <a:t>בשלב זה, עיקר הפעילות של התלמידים הוא </a:t>
            </a:r>
            <a:r>
              <a:rPr lang="he-IL" u="sng" dirty="0"/>
              <a:t>איסוף, רישום וארגון תצפיות</a:t>
            </a:r>
            <a:r>
              <a:rPr lang="he-IL" dirty="0"/>
              <a:t>.</a:t>
            </a:r>
            <a:endParaRPr lang="en-US" dirty="0"/>
          </a:p>
          <a:p>
            <a:pPr algn="r" rtl="1" fontAlgn="auto">
              <a:lnSpc>
                <a:spcPct val="150000"/>
              </a:lnSpc>
              <a:spcBef>
                <a:spcPts val="0"/>
              </a:spcBef>
              <a:spcAft>
                <a:spcPts val="0"/>
              </a:spcAft>
              <a:defRPr/>
            </a:pPr>
            <a:endParaRPr lang="en-US" u="sng" dirty="0">
              <a:solidFill>
                <a:srgbClr val="00B0F0"/>
              </a:solidFill>
              <a:latin typeface="+mn-lt"/>
              <a:cs typeface="+mn-cs"/>
            </a:endParaRP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4005263"/>
            <a:ext cx="2411412"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7188" y="2924175"/>
            <a:ext cx="8196262" cy="36734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r>
              <a:rPr lang="he-IL" altLang="he-IL" smtClean="0"/>
              <a:t>א. בניסוי זה יש בקרה פנימית השוואתית בלבד: קיימת השוואה בין כל המערכות, כשבכל  </a:t>
            </a:r>
          </a:p>
          <a:p>
            <a:pPr algn="r" rtl="1" eaLnBrk="1" hangingPunct="1">
              <a:defRPr/>
            </a:pPr>
            <a:r>
              <a:rPr lang="he-IL" altLang="he-IL" smtClean="0"/>
              <a:t>    מערכת מיץ תפוזים, שמכיל חלקיקי פרי, מתוצרת חברה שונה.</a:t>
            </a:r>
          </a:p>
          <a:p>
            <a:pPr algn="r" rtl="1" eaLnBrk="1" hangingPunct="1">
              <a:defRPr/>
            </a:pPr>
            <a:endParaRPr lang="he-IL" altLang="he-IL" smtClean="0"/>
          </a:p>
          <a:p>
            <a:pPr algn="r" rtl="1" eaLnBrk="1" hangingPunct="1">
              <a:defRPr/>
            </a:pPr>
            <a:r>
              <a:rPr lang="he-IL" altLang="he-IL" smtClean="0"/>
              <a:t>ב. בניסוי זה, בקרה חיצונית יכולה להיות מיץ תפוזים של חברה שמייצרת מיץ מסונן שאינו   </a:t>
            </a:r>
          </a:p>
          <a:p>
            <a:pPr algn="r" rtl="1" eaLnBrk="1" hangingPunct="1">
              <a:defRPr/>
            </a:pPr>
            <a:r>
              <a:rPr lang="he-IL" altLang="he-IL" smtClean="0"/>
              <a:t>    מכיל כלל חלקיקי פרי, אך לא בכל ניסוי צריכה להיות בקרה חיצונית.</a:t>
            </a:r>
          </a:p>
          <a:p>
            <a:pPr algn="r" rtl="1" eaLnBrk="1" hangingPunct="1">
              <a:defRPr/>
            </a:pPr>
            <a:endParaRPr lang="he-IL" altLang="he-IL" smtClean="0"/>
          </a:p>
          <a:p>
            <a:pPr algn="r" rtl="1" eaLnBrk="1" hangingPunct="1">
              <a:defRPr/>
            </a:pPr>
            <a:r>
              <a:rPr lang="he-IL" altLang="he-IL" smtClean="0"/>
              <a:t>ג.  האם יש הבדל בנפח חלקיקי הפרי בין מיץ בבקבוק לבין מיץ סחוט טבעי?</a:t>
            </a:r>
          </a:p>
          <a:p>
            <a:pPr algn="r" rtl="1" eaLnBrk="1" hangingPunct="1">
              <a:defRPr/>
            </a:pPr>
            <a:r>
              <a:rPr lang="he-IL" altLang="he-IL" smtClean="0"/>
              <a:t>    האם גם במיצים אחרים בבקבוקים (לא מיץ תפוזים) גם נראה הבדלים בנפח חלקיקי הפרי </a:t>
            </a:r>
          </a:p>
          <a:p>
            <a:pPr algn="r" rtl="1" eaLnBrk="1" hangingPunct="1">
              <a:defRPr/>
            </a:pPr>
            <a:r>
              <a:rPr lang="he-IL" altLang="he-IL" smtClean="0"/>
              <a:t>    בין יצרנים שונים?</a:t>
            </a:r>
          </a:p>
          <a:p>
            <a:pPr algn="r" rtl="1" eaLnBrk="1" hangingPunct="1">
              <a:defRPr/>
            </a:pPr>
            <a:endParaRPr lang="he-IL" altLang="he-IL" smtClean="0"/>
          </a:p>
          <a:p>
            <a:pPr algn="r" rtl="1" eaLnBrk="1" hangingPunct="1">
              <a:defRPr/>
            </a:pPr>
            <a:r>
              <a:rPr lang="he-IL" altLang="he-IL" smtClean="0"/>
              <a:t>ד.  כיצד משתנה נפח חלקיקי הפרי במיצים טבעיים של פרות הדר שונים (לימון, תפוזים, </a:t>
            </a:r>
          </a:p>
          <a:p>
            <a:pPr algn="r" rtl="1" eaLnBrk="1" hangingPunct="1">
              <a:defRPr/>
            </a:pPr>
            <a:r>
              <a:rPr lang="he-IL" altLang="he-IL" smtClean="0"/>
              <a:t>     אשכוליות וכו')?</a:t>
            </a:r>
          </a:p>
        </p:txBody>
      </p:sp>
      <p:sp>
        <p:nvSpPr>
          <p:cNvPr id="24579"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4</a:t>
            </a:r>
          </a:p>
        </p:txBody>
      </p:sp>
      <p:sp>
        <p:nvSpPr>
          <p:cNvPr id="24580"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C17B6D-43AD-49A1-B793-66D923683741}" type="slidenum">
              <a:rPr lang="he-IL" altLang="he-IL" sz="1200">
                <a:solidFill>
                  <a:srgbClr val="A6A6A6"/>
                </a:solidFill>
              </a:rPr>
              <a:pPr eaLnBrk="1" hangingPunct="1"/>
              <a:t>20</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4582" name="Group 6"/>
          <p:cNvGrpSpPr>
            <a:grpSpLocks/>
          </p:cNvGrpSpPr>
          <p:nvPr/>
        </p:nvGrpSpPr>
        <p:grpSpPr bwMode="auto">
          <a:xfrm>
            <a:off x="468313" y="765175"/>
            <a:ext cx="2303462" cy="2071688"/>
            <a:chOff x="1429" y="1125"/>
            <a:chExt cx="1451" cy="1305"/>
          </a:xfrm>
        </p:grpSpPr>
        <p:pic>
          <p:nvPicPr>
            <p:cNvPr id="2458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 y="1125"/>
              <a:ext cx="1451" cy="1035"/>
            </a:xfrm>
            <a:prstGeom prst="rect">
              <a:avLst/>
            </a:prstGeom>
            <a:noFill/>
            <a:ln w="19050">
              <a:solidFill>
                <a:srgbClr val="DDDDD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hlinkClick r:id="rId3"/>
            </p:cNvPr>
            <p:cNvSpPr txBox="1"/>
            <p:nvPr/>
          </p:nvSpPr>
          <p:spPr>
            <a:xfrm>
              <a:off x="1429" y="2160"/>
              <a:ext cx="1451" cy="270"/>
            </a:xfrm>
            <a:prstGeom prst="rect">
              <a:avLst/>
            </a:prstGeom>
            <a:solidFill>
              <a:schemeClr val="bg1">
                <a:lumMod val="95000"/>
              </a:schemeClr>
            </a:solidFill>
            <a:ln w="22225">
              <a:solidFill>
                <a:schemeClr val="bg1">
                  <a:lumMod val="85000"/>
                </a:schemeClr>
              </a:solidFill>
            </a:ln>
            <a:effec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he-IL" altLang="he-IL" sz="1400" u="sng" smtClean="0">
                  <a:solidFill>
                    <a:srgbClr val="00B0F0"/>
                  </a:solidFill>
                </a:rPr>
                <a:t>נפח חלקיקי פרי במיץ תפוזים</a:t>
              </a:r>
            </a:p>
          </p:txBody>
        </p:sp>
      </p:grpSp>
      <p:sp>
        <p:nvSpPr>
          <p:cNvPr id="6" name="TextBox 5"/>
          <p:cNvSpPr txBox="1"/>
          <p:nvPr/>
        </p:nvSpPr>
        <p:spPr>
          <a:xfrm>
            <a:off x="3059113" y="692150"/>
            <a:ext cx="5545137"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צפו שוב בניסוי הבא.  </a:t>
            </a:r>
          </a:p>
          <a:p>
            <a:pPr algn="r" rtl="1" eaLnBrk="1" hangingPunct="1">
              <a:defRPr/>
            </a:pPr>
            <a:r>
              <a:rPr lang="he-IL" altLang="he-IL" dirty="0" smtClean="0">
                <a:solidFill>
                  <a:srgbClr val="1D4C72"/>
                </a:solidFill>
              </a:rPr>
              <a:t>א.  האם בניסוי זה בקרה חיצונית, בקרה פנימית או שני סוגי </a:t>
            </a:r>
          </a:p>
          <a:p>
            <a:pPr algn="r" rtl="1" eaLnBrk="1" hangingPunct="1">
              <a:defRPr/>
            </a:pPr>
            <a:r>
              <a:rPr lang="he-IL" altLang="he-IL" dirty="0" smtClean="0">
                <a:solidFill>
                  <a:srgbClr val="1D4C72"/>
                </a:solidFill>
              </a:rPr>
              <a:t>     הבקרה?</a:t>
            </a:r>
          </a:p>
          <a:p>
            <a:pPr algn="r" rtl="1" eaLnBrk="1" hangingPunct="1">
              <a:defRPr/>
            </a:pPr>
            <a:r>
              <a:rPr lang="he-IL" altLang="he-IL" dirty="0" smtClean="0">
                <a:solidFill>
                  <a:srgbClr val="1D4C72"/>
                </a:solidFill>
              </a:rPr>
              <a:t>ב.  איזו מערכת יכולה לשמש בתור בקרה חיצונית בניסוי זה?</a:t>
            </a:r>
          </a:p>
          <a:p>
            <a:pPr algn="r" rtl="1" eaLnBrk="1" hangingPunct="1">
              <a:defRPr/>
            </a:pPr>
            <a:r>
              <a:rPr lang="he-IL" altLang="he-IL" dirty="0" smtClean="0">
                <a:solidFill>
                  <a:srgbClr val="1D4C72"/>
                </a:solidFill>
              </a:rPr>
              <a:t>ג.  רשמו שתי </a:t>
            </a:r>
            <a:r>
              <a:rPr lang="he-IL" altLang="he-IL" b="1" dirty="0" smtClean="0">
                <a:solidFill>
                  <a:srgbClr val="1D4C72"/>
                </a:solidFill>
              </a:rPr>
              <a:t>שאלות</a:t>
            </a:r>
            <a:r>
              <a:rPr lang="he-IL" altLang="he-IL" dirty="0" smtClean="0">
                <a:solidFill>
                  <a:srgbClr val="1D4C72"/>
                </a:solidFill>
              </a:rPr>
              <a:t> שמתעוררות בעקבות הניסוי.</a:t>
            </a:r>
          </a:p>
          <a:p>
            <a:pPr algn="r" rtl="1" eaLnBrk="1" hangingPunct="1">
              <a:defRPr/>
            </a:pPr>
            <a:r>
              <a:rPr lang="he-IL" altLang="he-IL" dirty="0" smtClean="0">
                <a:solidFill>
                  <a:srgbClr val="1D4C72"/>
                </a:solidFill>
              </a:rPr>
              <a:t>ד. רשמו </a:t>
            </a:r>
            <a:r>
              <a:rPr lang="he-IL" altLang="he-IL" b="1" dirty="0" smtClean="0">
                <a:solidFill>
                  <a:srgbClr val="1D4C72"/>
                </a:solidFill>
              </a:rPr>
              <a:t>שאלת חקר</a:t>
            </a:r>
            <a:r>
              <a:rPr lang="he-IL" altLang="he-IL" dirty="0" smtClean="0">
                <a:solidFill>
                  <a:srgbClr val="1D4C72"/>
                </a:solidFill>
              </a:rPr>
              <a:t> חדשה שיכולה להתעורר בעקבות הניסוי </a:t>
            </a:r>
          </a:p>
          <a:p>
            <a:pPr algn="r" rtl="1" eaLnBrk="1" hangingPunct="1">
              <a:defRPr/>
            </a:pPr>
            <a:r>
              <a:rPr lang="he-IL" altLang="he-IL" dirty="0" smtClean="0">
                <a:solidFill>
                  <a:srgbClr val="1D4C72"/>
                </a:solidFill>
              </a:rPr>
              <a:t>     שבסרטון.</a:t>
            </a:r>
          </a:p>
          <a:p>
            <a:pPr algn="r" rtl="1" eaLnBrk="1" hangingPunct="1">
              <a:defRPr/>
            </a:pPr>
            <a:endParaRPr lang="he-IL" altLang="he-IL" dirty="0" smtClean="0">
              <a:solidFill>
                <a:srgbClr val="1D4C7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274638"/>
            <a:ext cx="82296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altLang="en-US" sz="2400" b="1" smtClean="0">
                <a:solidFill>
                  <a:srgbClr val="FF6600"/>
                </a:solidFill>
              </a:rPr>
              <a:t>ביצוע הניסוי</a:t>
            </a:r>
            <a:endParaRPr lang="en-US" altLang="en-US" sz="2400" b="1" smtClean="0">
              <a:solidFill>
                <a:srgbClr val="FF6600"/>
              </a:solidFill>
            </a:endParaRPr>
          </a:p>
        </p:txBody>
      </p:sp>
      <p:sp>
        <p:nvSpPr>
          <p:cNvPr id="2560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40540E6-C00A-4456-B034-E1D16CD92000}" type="slidenum">
              <a:rPr lang="he-IL" altLang="he-IL" smtClean="0">
                <a:solidFill>
                  <a:srgbClr val="A6A6A6"/>
                </a:solidFill>
              </a:rPr>
              <a:pPr/>
              <a:t>21</a:t>
            </a:fld>
            <a:endParaRPr lang="he-IL" altLang="he-IL" smtClean="0">
              <a:solidFill>
                <a:srgbClr val="A6A6A6"/>
              </a:solidFill>
            </a:endParaRPr>
          </a:p>
        </p:txBody>
      </p:sp>
      <p:graphicFrame>
        <p:nvGraphicFramePr>
          <p:cNvPr id="25604" name="Object 3"/>
          <p:cNvGraphicFramePr>
            <a:graphicFrameLocks noChangeAspect="1"/>
          </p:cNvGraphicFramePr>
          <p:nvPr/>
        </p:nvGraphicFramePr>
        <p:xfrm>
          <a:off x="3995738" y="2492375"/>
          <a:ext cx="1800225" cy="2606675"/>
        </p:xfrm>
        <a:graphic>
          <a:graphicData uri="http://schemas.openxmlformats.org/presentationml/2006/ole">
            <mc:AlternateContent xmlns:mc="http://schemas.openxmlformats.org/markup-compatibility/2006">
              <mc:Choice xmlns:v="urn:schemas-microsoft-com:vml" Requires="v">
                <p:oleObj spid="_x0000_s25610" name="Clip" r:id="rId3" imgW="4579545" imgH="6633172" progId="MS_ClipArt_Gallery.2">
                  <p:embed/>
                </p:oleObj>
              </mc:Choice>
              <mc:Fallback>
                <p:oleObj name="Clip" r:id="rId3" imgW="4579545" imgH="6633172"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492375"/>
                        <a:ext cx="18002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7"/>
          <p:cNvCxnSpPr/>
          <p:nvPr/>
        </p:nvCxnSpPr>
        <p:spPr>
          <a:xfrm>
            <a:off x="376238" y="765175"/>
            <a:ext cx="8299450"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0113" y="1052513"/>
            <a:ext cx="7705725" cy="1008062"/>
          </a:xfrm>
          <a:prstGeom prst="rect">
            <a:avLst/>
          </a:prstGeom>
          <a:noFill/>
          <a:ln w="22225">
            <a:noFill/>
          </a:ln>
          <a:effectLst/>
        </p:spPr>
        <p:txBody>
          <a:bodyPr anchor="ctr"/>
          <a:lstStyle/>
          <a:p>
            <a:pPr algn="r" rtl="1" fontAlgn="auto">
              <a:lnSpc>
                <a:spcPct val="150000"/>
              </a:lnSpc>
              <a:spcBef>
                <a:spcPts val="0"/>
              </a:spcBef>
              <a:spcAft>
                <a:spcPts val="0"/>
              </a:spcAft>
              <a:defRPr/>
            </a:pPr>
            <a:r>
              <a:rPr lang="he-IL" b="1" dirty="0"/>
              <a:t>מבצעים את הניסוי שתוכנן ורושמים את המדידות והתצפיות.</a:t>
            </a:r>
            <a:endParaRPr lang="en-US" b="1" dirty="0"/>
          </a:p>
          <a:p>
            <a:pPr algn="r" rtl="1" fontAlgn="auto">
              <a:lnSpc>
                <a:spcPct val="150000"/>
              </a:lnSpc>
              <a:spcBef>
                <a:spcPts val="0"/>
              </a:spcBef>
              <a:spcAft>
                <a:spcPts val="0"/>
              </a:spcAft>
              <a:defRPr/>
            </a:pPr>
            <a:endParaRPr lang="en-US" b="1" u="sng" dirty="0">
              <a:solidFill>
                <a:srgbClr val="00B0F0"/>
              </a:solidFill>
              <a:latin typeface="+mn-lt"/>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הצגת תוצאות - טבלאות</a:t>
            </a:r>
          </a:p>
        </p:txBody>
      </p:sp>
      <p:sp>
        <p:nvSpPr>
          <p:cNvPr id="26627"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822DE9-37C7-4687-9DF7-C1F5CB8B7AAE}" type="slidenum">
              <a:rPr lang="he-IL" altLang="he-IL" sz="1200">
                <a:solidFill>
                  <a:srgbClr val="A6A6A6"/>
                </a:solidFill>
              </a:rPr>
              <a:pPr eaLnBrk="1" hangingPunct="1"/>
              <a:t>22</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05" name="Text Box 5"/>
          <p:cNvSpPr txBox="1">
            <a:spLocks noChangeArrowheads="1"/>
          </p:cNvSpPr>
          <p:nvPr/>
        </p:nvSpPr>
        <p:spPr bwMode="auto">
          <a:xfrm>
            <a:off x="468313" y="692150"/>
            <a:ext cx="820737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50000"/>
              </a:lnSpc>
              <a:defRPr/>
            </a:pPr>
            <a:r>
              <a:rPr lang="he-IL" altLang="he-IL" dirty="0" smtClean="0"/>
              <a:t>את התצפיות והמדידות מציגים בטבלאות מתאימות.</a:t>
            </a:r>
          </a:p>
          <a:p>
            <a:pPr marL="285750" indent="-285750" algn="r" rtl="1">
              <a:lnSpc>
                <a:spcPct val="150000"/>
              </a:lnSpc>
              <a:buFontTx/>
              <a:buBlip>
                <a:blip r:embed="rId2"/>
              </a:buBlip>
              <a:defRPr/>
            </a:pPr>
            <a:r>
              <a:rPr lang="he-IL" dirty="0" smtClean="0"/>
              <a:t>יש לרשום כותרת מתאימה לכל טבלה, המציגה את שאלת החקר.</a:t>
            </a:r>
            <a:endParaRPr lang="en-US" dirty="0" smtClean="0"/>
          </a:p>
          <a:p>
            <a:pPr marL="285750" indent="-285750" algn="r" rtl="1">
              <a:lnSpc>
                <a:spcPct val="150000"/>
              </a:lnSpc>
              <a:buFontTx/>
              <a:buBlip>
                <a:blip r:embed="rId2"/>
              </a:buBlip>
              <a:defRPr/>
            </a:pPr>
            <a:r>
              <a:rPr lang="he-IL" dirty="0" smtClean="0"/>
              <a:t>יש לרשום כותרת לכל עמודה ולציין את יחידות המדידה של הגורם הנמדד.</a:t>
            </a:r>
          </a:p>
          <a:p>
            <a:pPr marL="285750" indent="-285750" algn="r" rtl="1">
              <a:lnSpc>
                <a:spcPct val="150000"/>
              </a:lnSpc>
              <a:buFontTx/>
              <a:buBlip>
                <a:blip r:embed="rId2"/>
              </a:buBlip>
              <a:defRPr/>
            </a:pPr>
            <a:r>
              <a:rPr lang="he-IL" dirty="0" smtClean="0"/>
              <a:t>בטור הראשון יש לרשום את המשתנה הבלתי תלוי ובטור השני את המשתנה התלוי.</a:t>
            </a:r>
            <a:endParaRPr lang="en-US" dirty="0" smtClean="0"/>
          </a:p>
          <a:p>
            <a:pPr marL="285750" indent="-285750" algn="r" rtl="1">
              <a:lnSpc>
                <a:spcPct val="150000"/>
              </a:lnSpc>
              <a:buFontTx/>
              <a:buBlip>
                <a:blip r:embed="rId2"/>
              </a:buBlip>
              <a:defRPr/>
            </a:pPr>
            <a:r>
              <a:rPr lang="he-IL" dirty="0" smtClean="0"/>
              <a:t>יש להקפיד על רישום התוצאות ביחידות מדידה אחידות. </a:t>
            </a:r>
            <a:endParaRPr lang="en-US" dirty="0" smtClean="0"/>
          </a:p>
        </p:txBody>
      </p:sp>
      <p:sp>
        <p:nvSpPr>
          <p:cNvPr id="26630" name="Rectangle 9"/>
          <p:cNvSpPr>
            <a:spLocks noChangeArrowheads="1"/>
          </p:cNvSpPr>
          <p:nvPr/>
        </p:nvSpPr>
        <p:spPr bwMode="auto">
          <a:xfrm>
            <a:off x="2771775" y="3346450"/>
            <a:ext cx="49672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r>
              <a:rPr lang="he-IL" altLang="en-US" b="1" dirty="0">
                <a:solidFill>
                  <a:srgbClr val="1D4C72"/>
                </a:solidFill>
                <a:cs typeface="Times New Roman" pitchFamily="18" charset="0"/>
              </a:rPr>
              <a:t>טבלה לדוגמא עבור ניסוי הנחש השחור:</a:t>
            </a:r>
          </a:p>
          <a:p>
            <a:pPr algn="r" rtl="1"/>
            <a:endParaRPr lang="en-US" altLang="en-US" dirty="0"/>
          </a:p>
          <a:p>
            <a:pPr algn="r" rtl="1"/>
            <a:r>
              <a:rPr lang="he-IL" altLang="en-US" dirty="0">
                <a:cs typeface="Times New Roman" pitchFamily="18" charset="0"/>
              </a:rPr>
              <a:t>השפעת </a:t>
            </a:r>
            <a:r>
              <a:rPr lang="he-IL" altLang="en-US" dirty="0" smtClean="0">
                <a:cs typeface="Times New Roman" pitchFamily="18" charset="0"/>
              </a:rPr>
              <a:t>מסת </a:t>
            </a:r>
            <a:r>
              <a:rPr lang="he-IL" altLang="en-US" dirty="0">
                <a:cs typeface="Times New Roman" pitchFamily="18" charset="0"/>
              </a:rPr>
              <a:t>הסוכר על אורך הנחש</a:t>
            </a:r>
            <a:endParaRPr lang="en-US" altLang="en-US" dirty="0"/>
          </a:p>
          <a:p>
            <a:pPr algn="r"/>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2471873747"/>
              </p:ext>
            </p:extLst>
          </p:nvPr>
        </p:nvGraphicFramePr>
        <p:xfrm>
          <a:off x="1889125" y="4292600"/>
          <a:ext cx="5815013" cy="1646238"/>
        </p:xfrm>
        <a:graphic>
          <a:graphicData uri="http://schemas.openxmlformats.org/drawingml/2006/table">
            <a:tbl>
              <a:tblPr rtl="1" firstRow="1" firstCol="1" lastRow="1" lastCol="1" bandRow="1" bandCol="1">
                <a:tableStyleId>{5C22544A-7EE6-4342-B048-85BDC9FD1C3A}</a:tableStyleId>
              </a:tblPr>
              <a:tblGrid>
                <a:gridCol w="1331685"/>
                <a:gridCol w="1664411"/>
                <a:gridCol w="2818917"/>
              </a:tblGrid>
              <a:tr h="548746">
                <a:tc>
                  <a:txBody>
                    <a:bodyPr/>
                    <a:lstStyle/>
                    <a:p>
                      <a:pPr marL="0" marR="0" algn="ctr" rtl="1">
                        <a:spcBef>
                          <a:spcPts val="0"/>
                        </a:spcBef>
                        <a:spcAft>
                          <a:spcPts val="0"/>
                        </a:spcAft>
                      </a:pPr>
                      <a:r>
                        <a:rPr lang="he-IL" sz="1800" dirty="0" smtClean="0">
                          <a:effectLst/>
                        </a:rPr>
                        <a:t>מסת הסוכר (גרם)</a:t>
                      </a:r>
                      <a:endParaRPr lang="en-US" sz="2000" dirty="0">
                        <a:effectLst/>
                        <a:latin typeface="Times New Roman"/>
                        <a:ea typeface="Times New Roman"/>
                      </a:endParaRPr>
                    </a:p>
                  </a:txBody>
                  <a:tcPr marL="68587" marR="68587" marT="0" marB="0"/>
                </a:tc>
                <a:tc>
                  <a:txBody>
                    <a:bodyPr/>
                    <a:lstStyle/>
                    <a:p>
                      <a:pPr marL="0" marR="0" algn="ctr" rtl="1">
                        <a:spcBef>
                          <a:spcPts val="0"/>
                        </a:spcBef>
                        <a:spcAft>
                          <a:spcPts val="0"/>
                        </a:spcAft>
                      </a:pPr>
                      <a:r>
                        <a:rPr lang="he-IL" sz="1800" dirty="0" smtClean="0">
                          <a:effectLst/>
                        </a:rPr>
                        <a:t>אורך הנחש (ס"מ)</a:t>
                      </a:r>
                      <a:endParaRPr lang="en-US" sz="2000" dirty="0">
                        <a:effectLst/>
                        <a:latin typeface="Times New Roman"/>
                        <a:ea typeface="Times New Roman"/>
                      </a:endParaRPr>
                    </a:p>
                  </a:txBody>
                  <a:tcPr marL="68587" marR="68587" marT="0" marB="0"/>
                </a:tc>
                <a:tc>
                  <a:txBody>
                    <a:bodyPr/>
                    <a:lstStyle/>
                    <a:p>
                      <a:pPr marL="0" marR="0" algn="ctr" rtl="1">
                        <a:spcBef>
                          <a:spcPts val="0"/>
                        </a:spcBef>
                        <a:spcAft>
                          <a:spcPts val="0"/>
                        </a:spcAft>
                      </a:pPr>
                      <a:r>
                        <a:rPr lang="he-IL" sz="1800">
                          <a:effectLst/>
                        </a:rPr>
                        <a:t>תצפיות נוספות</a:t>
                      </a:r>
                      <a:endParaRPr lang="en-US" sz="2000">
                        <a:effectLst/>
                        <a:latin typeface="Times New Roman"/>
                        <a:ea typeface="Times New Roman"/>
                      </a:endParaRPr>
                    </a:p>
                  </a:txBody>
                  <a:tcPr marL="68587" marR="68587" marT="0" marB="0"/>
                </a:tc>
              </a:tr>
              <a:tr h="274373">
                <a:tc>
                  <a:txBody>
                    <a:bodyPr/>
                    <a:lstStyle/>
                    <a:p>
                      <a:pPr marL="0" marR="0" algn="r" rtl="1">
                        <a:spcBef>
                          <a:spcPts val="0"/>
                        </a:spcBef>
                        <a:spcAft>
                          <a:spcPts val="0"/>
                        </a:spcAft>
                      </a:pPr>
                      <a:r>
                        <a:rPr lang="he-IL" sz="1800" dirty="0">
                          <a:effectLst/>
                        </a:rPr>
                        <a:t> </a:t>
                      </a:r>
                      <a:endParaRPr lang="en-US" sz="2000" dirty="0">
                        <a:effectLst/>
                        <a:latin typeface="Times New Roman"/>
                        <a:ea typeface="Times New Roman"/>
                      </a:endParaRPr>
                    </a:p>
                  </a:txBody>
                  <a:tcPr marL="68587" marR="68587" marT="0" marB="0"/>
                </a:tc>
                <a:tc>
                  <a:txBody>
                    <a:bodyPr/>
                    <a:lstStyle/>
                    <a:p>
                      <a:pPr marL="0" marR="0" algn="r" rtl="1">
                        <a:spcBef>
                          <a:spcPts val="0"/>
                        </a:spcBef>
                        <a:spcAft>
                          <a:spcPts val="0"/>
                        </a:spcAft>
                      </a:pPr>
                      <a:r>
                        <a:rPr lang="he-IL" sz="1800" dirty="0">
                          <a:effectLst/>
                        </a:rPr>
                        <a:t> </a:t>
                      </a:r>
                      <a:endParaRPr lang="en-US" sz="2000" dirty="0">
                        <a:effectLst/>
                        <a:latin typeface="Times New Roman"/>
                        <a:ea typeface="Times New Roman"/>
                      </a:endParaRPr>
                    </a:p>
                  </a:txBody>
                  <a:tcPr marL="68587" marR="68587" marT="0" marB="0"/>
                </a:tc>
                <a:tc>
                  <a:txBody>
                    <a:bodyPr/>
                    <a:lstStyle/>
                    <a:p>
                      <a:pPr marL="0" marR="0" algn="r" rtl="1">
                        <a:spcBef>
                          <a:spcPts val="0"/>
                        </a:spcBef>
                        <a:spcAft>
                          <a:spcPts val="0"/>
                        </a:spcAft>
                      </a:pPr>
                      <a:r>
                        <a:rPr lang="he-IL" sz="1800">
                          <a:effectLst/>
                        </a:rPr>
                        <a:t> </a:t>
                      </a:r>
                      <a:endParaRPr lang="en-US" sz="2000">
                        <a:effectLst/>
                        <a:latin typeface="Times New Roman"/>
                        <a:ea typeface="Times New Roman"/>
                      </a:endParaRPr>
                    </a:p>
                  </a:txBody>
                  <a:tcPr marL="68587" marR="68587" marT="0" marB="0"/>
                </a:tc>
              </a:tr>
              <a:tr h="274373">
                <a:tc>
                  <a:txBody>
                    <a:bodyPr/>
                    <a:lstStyle/>
                    <a:p>
                      <a:pPr marL="0" marR="0" algn="r" rtl="1">
                        <a:spcBef>
                          <a:spcPts val="0"/>
                        </a:spcBef>
                        <a:spcAft>
                          <a:spcPts val="0"/>
                        </a:spcAft>
                      </a:pPr>
                      <a:r>
                        <a:rPr lang="he-IL" sz="1800">
                          <a:effectLst/>
                        </a:rPr>
                        <a:t> </a:t>
                      </a:r>
                      <a:endParaRPr lang="en-US" sz="2000">
                        <a:effectLst/>
                        <a:latin typeface="Times New Roman"/>
                        <a:ea typeface="Times New Roman"/>
                      </a:endParaRPr>
                    </a:p>
                  </a:txBody>
                  <a:tcPr marL="68587" marR="68587" marT="0" marB="0"/>
                </a:tc>
                <a:tc>
                  <a:txBody>
                    <a:bodyPr/>
                    <a:lstStyle/>
                    <a:p>
                      <a:pPr marL="0" marR="0" algn="r" rtl="1">
                        <a:spcBef>
                          <a:spcPts val="0"/>
                        </a:spcBef>
                        <a:spcAft>
                          <a:spcPts val="0"/>
                        </a:spcAft>
                      </a:pPr>
                      <a:r>
                        <a:rPr lang="he-IL" sz="1800">
                          <a:effectLst/>
                        </a:rPr>
                        <a:t> </a:t>
                      </a:r>
                      <a:endParaRPr lang="en-US" sz="2000">
                        <a:effectLst/>
                        <a:latin typeface="Times New Roman"/>
                        <a:ea typeface="Times New Roman"/>
                      </a:endParaRPr>
                    </a:p>
                  </a:txBody>
                  <a:tcPr marL="68587" marR="68587" marT="0" marB="0"/>
                </a:tc>
                <a:tc>
                  <a:txBody>
                    <a:bodyPr/>
                    <a:lstStyle/>
                    <a:p>
                      <a:pPr marL="0" marR="0" algn="r" rtl="1">
                        <a:spcBef>
                          <a:spcPts val="0"/>
                        </a:spcBef>
                        <a:spcAft>
                          <a:spcPts val="0"/>
                        </a:spcAft>
                      </a:pPr>
                      <a:r>
                        <a:rPr lang="he-IL" sz="1800">
                          <a:effectLst/>
                        </a:rPr>
                        <a:t> </a:t>
                      </a:r>
                      <a:endParaRPr lang="en-US" sz="2000">
                        <a:effectLst/>
                        <a:latin typeface="Times New Roman"/>
                        <a:ea typeface="Times New Roman"/>
                      </a:endParaRPr>
                    </a:p>
                  </a:txBody>
                  <a:tcPr marL="68587" marR="68587" marT="0" marB="0"/>
                </a:tc>
              </a:tr>
              <a:tr h="274373">
                <a:tc>
                  <a:txBody>
                    <a:bodyPr/>
                    <a:lstStyle/>
                    <a:p>
                      <a:pPr marL="0" marR="0" algn="r" rtl="1">
                        <a:spcBef>
                          <a:spcPts val="0"/>
                        </a:spcBef>
                        <a:spcAft>
                          <a:spcPts val="0"/>
                        </a:spcAft>
                      </a:pPr>
                      <a:r>
                        <a:rPr lang="he-IL" sz="1800">
                          <a:effectLst/>
                        </a:rPr>
                        <a:t> </a:t>
                      </a:r>
                      <a:endParaRPr lang="en-US" sz="2000">
                        <a:effectLst/>
                        <a:latin typeface="Times New Roman"/>
                        <a:ea typeface="Times New Roman"/>
                      </a:endParaRPr>
                    </a:p>
                  </a:txBody>
                  <a:tcPr marL="68587" marR="68587" marT="0" marB="0"/>
                </a:tc>
                <a:tc>
                  <a:txBody>
                    <a:bodyPr/>
                    <a:lstStyle/>
                    <a:p>
                      <a:pPr marL="0" marR="0" algn="r" rtl="1">
                        <a:spcBef>
                          <a:spcPts val="0"/>
                        </a:spcBef>
                        <a:spcAft>
                          <a:spcPts val="0"/>
                        </a:spcAft>
                      </a:pPr>
                      <a:r>
                        <a:rPr lang="he-IL" sz="1800" dirty="0">
                          <a:effectLst/>
                        </a:rPr>
                        <a:t> </a:t>
                      </a:r>
                      <a:endParaRPr lang="en-US" sz="2000" dirty="0">
                        <a:effectLst/>
                        <a:latin typeface="Times New Roman"/>
                        <a:ea typeface="Times New Roman"/>
                      </a:endParaRPr>
                    </a:p>
                  </a:txBody>
                  <a:tcPr marL="68587" marR="68587" marT="0" marB="0"/>
                </a:tc>
                <a:tc>
                  <a:txBody>
                    <a:bodyPr/>
                    <a:lstStyle/>
                    <a:p>
                      <a:pPr marL="0" marR="0" algn="r" rtl="1">
                        <a:spcBef>
                          <a:spcPts val="0"/>
                        </a:spcBef>
                        <a:spcAft>
                          <a:spcPts val="0"/>
                        </a:spcAft>
                      </a:pPr>
                      <a:r>
                        <a:rPr lang="he-IL" sz="1800">
                          <a:effectLst/>
                        </a:rPr>
                        <a:t> </a:t>
                      </a:r>
                      <a:endParaRPr lang="en-US" sz="2000">
                        <a:effectLst/>
                        <a:latin typeface="Times New Roman"/>
                        <a:ea typeface="Times New Roman"/>
                      </a:endParaRPr>
                    </a:p>
                  </a:txBody>
                  <a:tcPr marL="68587" marR="68587" marT="0" marB="0"/>
                </a:tc>
              </a:tr>
              <a:tr h="274373">
                <a:tc>
                  <a:txBody>
                    <a:bodyPr/>
                    <a:lstStyle/>
                    <a:p>
                      <a:pPr marL="0" marR="0" algn="r" rtl="1">
                        <a:spcBef>
                          <a:spcPts val="0"/>
                        </a:spcBef>
                        <a:spcAft>
                          <a:spcPts val="0"/>
                        </a:spcAft>
                      </a:pPr>
                      <a:r>
                        <a:rPr lang="he-IL" sz="1800" dirty="0">
                          <a:effectLst/>
                        </a:rPr>
                        <a:t> </a:t>
                      </a:r>
                      <a:endParaRPr lang="en-US" sz="2000" dirty="0">
                        <a:effectLst/>
                        <a:latin typeface="Times New Roman"/>
                        <a:ea typeface="Times New Roman"/>
                      </a:endParaRPr>
                    </a:p>
                  </a:txBody>
                  <a:tcPr marL="68587" marR="68587" marT="0" marB="0"/>
                </a:tc>
                <a:tc>
                  <a:txBody>
                    <a:bodyPr/>
                    <a:lstStyle/>
                    <a:p>
                      <a:pPr marL="0" marR="0" algn="r" rtl="1">
                        <a:spcBef>
                          <a:spcPts val="0"/>
                        </a:spcBef>
                        <a:spcAft>
                          <a:spcPts val="0"/>
                        </a:spcAft>
                      </a:pPr>
                      <a:r>
                        <a:rPr lang="he-IL" sz="1800" dirty="0">
                          <a:effectLst/>
                        </a:rPr>
                        <a:t> </a:t>
                      </a:r>
                      <a:endParaRPr lang="en-US" sz="2000" dirty="0">
                        <a:effectLst/>
                        <a:latin typeface="Times New Roman"/>
                        <a:ea typeface="Times New Roman"/>
                      </a:endParaRPr>
                    </a:p>
                  </a:txBody>
                  <a:tcPr marL="68587" marR="68587" marT="0" marB="0"/>
                </a:tc>
                <a:tc>
                  <a:txBody>
                    <a:bodyPr/>
                    <a:lstStyle/>
                    <a:p>
                      <a:pPr marL="0" marR="0" algn="r" rtl="1">
                        <a:spcBef>
                          <a:spcPts val="0"/>
                        </a:spcBef>
                        <a:spcAft>
                          <a:spcPts val="0"/>
                        </a:spcAft>
                      </a:pPr>
                      <a:r>
                        <a:rPr lang="he-IL" sz="1800" dirty="0">
                          <a:effectLst/>
                        </a:rPr>
                        <a:t> </a:t>
                      </a:r>
                      <a:endParaRPr lang="en-US" sz="2000" dirty="0">
                        <a:effectLst/>
                        <a:latin typeface="Times New Roman"/>
                        <a:ea typeface="Times New Roman"/>
                      </a:endParaRPr>
                    </a:p>
                  </a:txBody>
                  <a:tcPr marL="68587" marR="68587"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עיבוד גרפי של התוצאות</a:t>
            </a:r>
          </a:p>
        </p:txBody>
      </p:sp>
      <p:sp>
        <p:nvSpPr>
          <p:cNvPr id="27651"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944397-C087-4FE3-8EC3-2E9B48BEB538}" type="slidenum">
              <a:rPr lang="he-IL" altLang="he-IL" sz="1200">
                <a:solidFill>
                  <a:srgbClr val="A6A6A6"/>
                </a:solidFill>
              </a:rPr>
              <a:pPr eaLnBrk="1" hangingPunct="1"/>
              <a:t>23</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7653" name="Text Box 5"/>
          <p:cNvSpPr txBox="1">
            <a:spLocks noChangeArrowheads="1"/>
          </p:cNvSpPr>
          <p:nvPr/>
        </p:nvSpPr>
        <p:spPr bwMode="auto">
          <a:xfrm>
            <a:off x="468313" y="620713"/>
            <a:ext cx="820737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a:t>במידת האפשר, יש לעבד את התוצאות בצורה גרפית. נוח לעשות זאת לאחר בניית הטבלה בעזרת גליון אלקטרוני (אקסל). </a:t>
            </a:r>
          </a:p>
          <a:p>
            <a:pPr algn="r" rtl="1" eaLnBrk="1" hangingPunct="1"/>
            <a:r>
              <a:rPr lang="he-IL" altLang="he-IL"/>
              <a:t>יש לרשום כותרת לגרף כמו בטבלה. המשתנה הבלתי תלוי ימצא על ציר  </a:t>
            </a:r>
            <a:r>
              <a:rPr lang="en-US" altLang="he-IL"/>
              <a:t>X</a:t>
            </a:r>
            <a:r>
              <a:rPr lang="he-IL" altLang="he-IL"/>
              <a:t>. המשתנה התלוי ימצא על ציר  </a:t>
            </a:r>
            <a:r>
              <a:rPr lang="en-US" altLang="he-IL"/>
              <a:t>Y</a:t>
            </a:r>
            <a:r>
              <a:rPr lang="he-IL" altLang="he-IL"/>
              <a:t>.</a:t>
            </a:r>
          </a:p>
          <a:p>
            <a:pPr algn="r" rtl="1" eaLnBrk="1" hangingPunct="1"/>
            <a:r>
              <a:rPr lang="he-IL" altLang="he-IL"/>
              <a:t>יש שני סוגי גרפים: גרף רציף וגרף עמודות.</a:t>
            </a:r>
          </a:p>
          <a:p>
            <a:pPr algn="r" rtl="1" eaLnBrk="1" hangingPunct="1"/>
            <a:r>
              <a:rPr lang="he-IL" altLang="he-IL"/>
              <a:t>משרטטים </a:t>
            </a:r>
            <a:r>
              <a:rPr lang="he-IL" altLang="he-IL" b="1">
                <a:solidFill>
                  <a:srgbClr val="FF6600"/>
                </a:solidFill>
              </a:rPr>
              <a:t>גרף רציף</a:t>
            </a:r>
            <a:r>
              <a:rPr lang="he-IL" altLang="he-IL"/>
              <a:t> כאשר המשתנה הבלתי תלוי הוא גודל רציף: ריכוז, טמפרטורה, </a:t>
            </a:r>
            <a:r>
              <a:rPr lang="en-US" altLang="he-IL"/>
              <a:t>pH</a:t>
            </a:r>
            <a:r>
              <a:rPr lang="he-IL" altLang="he-IL"/>
              <a:t> וכו' משרטטים </a:t>
            </a:r>
            <a:r>
              <a:rPr lang="he-IL" altLang="he-IL" b="1">
                <a:solidFill>
                  <a:srgbClr val="FF6600"/>
                </a:solidFill>
              </a:rPr>
              <a:t>גרף עמודות </a:t>
            </a:r>
            <a:r>
              <a:rPr lang="he-IL" altLang="he-IL"/>
              <a:t>כאשר המשתנה הבלתי תלוי אינו גודל רציף: סוג החומר, סוג האניון, סוג הפרי וכו'. </a:t>
            </a:r>
          </a:p>
          <a:p>
            <a:pPr algn="r" rtl="1" eaLnBrk="1" hangingPunct="1"/>
            <a:r>
              <a:rPr lang="he-IL" altLang="he-IL"/>
              <a:t>לכל גרף צריכים להיות: כותרת מתאימה לגרף, כותרת לכל ציר עם סימון היחידות שבהן נמדדו המשתנים.</a:t>
            </a:r>
            <a:endParaRPr lang="en-US" altLang="he-IL"/>
          </a:p>
        </p:txBody>
      </p:sp>
      <p:grpSp>
        <p:nvGrpSpPr>
          <p:cNvPr id="27654" name="Group 31"/>
          <p:cNvGrpSpPr>
            <a:grpSpLocks/>
          </p:cNvGrpSpPr>
          <p:nvPr/>
        </p:nvGrpSpPr>
        <p:grpSpPr bwMode="auto">
          <a:xfrm>
            <a:off x="395288" y="4005263"/>
            <a:ext cx="8064500" cy="2427287"/>
            <a:chOff x="169" y="2450"/>
            <a:chExt cx="5201" cy="1643"/>
          </a:xfrm>
        </p:grpSpPr>
        <p:grpSp>
          <p:nvGrpSpPr>
            <p:cNvPr id="27655" name="Group 7"/>
            <p:cNvGrpSpPr>
              <a:grpSpLocks/>
            </p:cNvGrpSpPr>
            <p:nvPr/>
          </p:nvGrpSpPr>
          <p:grpSpPr bwMode="auto">
            <a:xfrm>
              <a:off x="567" y="2564"/>
              <a:ext cx="4718" cy="1134"/>
              <a:chOff x="793" y="2387"/>
              <a:chExt cx="4718" cy="1134"/>
            </a:xfrm>
          </p:grpSpPr>
          <p:grpSp>
            <p:nvGrpSpPr>
              <p:cNvPr id="27668" name="Group 8"/>
              <p:cNvGrpSpPr>
                <a:grpSpLocks/>
              </p:cNvGrpSpPr>
              <p:nvPr/>
            </p:nvGrpSpPr>
            <p:grpSpPr bwMode="auto">
              <a:xfrm>
                <a:off x="793" y="2387"/>
                <a:ext cx="1361" cy="1134"/>
                <a:chOff x="793" y="2387"/>
                <a:chExt cx="1361" cy="1134"/>
              </a:xfrm>
            </p:grpSpPr>
            <p:sp>
              <p:nvSpPr>
                <p:cNvPr id="27680" name="Line 9"/>
                <p:cNvSpPr>
                  <a:spLocks noChangeShapeType="1"/>
                </p:cNvSpPr>
                <p:nvPr/>
              </p:nvSpPr>
              <p:spPr bwMode="auto">
                <a:xfrm>
                  <a:off x="793" y="2387"/>
                  <a:ext cx="0" cy="11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Line 10"/>
                <p:cNvSpPr>
                  <a:spLocks noChangeShapeType="1"/>
                </p:cNvSpPr>
                <p:nvPr/>
              </p:nvSpPr>
              <p:spPr bwMode="auto">
                <a:xfrm>
                  <a:off x="793" y="3521"/>
                  <a:ext cx="13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69" name="Line 11"/>
              <p:cNvSpPr>
                <a:spLocks noChangeShapeType="1"/>
              </p:cNvSpPr>
              <p:nvPr/>
            </p:nvSpPr>
            <p:spPr bwMode="auto">
              <a:xfrm flipV="1">
                <a:off x="2652" y="2885"/>
                <a:ext cx="1044" cy="454"/>
              </a:xfrm>
              <a:prstGeom prst="line">
                <a:avLst/>
              </a:prstGeom>
              <a:noFill/>
              <a:ln w="9525">
                <a:solidFill>
                  <a:srgbClr val="1D4C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0" name="Freeform 12"/>
              <p:cNvSpPr>
                <a:spLocks/>
              </p:cNvSpPr>
              <p:nvPr/>
            </p:nvSpPr>
            <p:spPr bwMode="auto">
              <a:xfrm>
                <a:off x="884" y="2750"/>
                <a:ext cx="1134" cy="635"/>
              </a:xfrm>
              <a:custGeom>
                <a:avLst/>
                <a:gdLst>
                  <a:gd name="T0" fmla="*/ 0 w 1497"/>
                  <a:gd name="T1" fmla="*/ 472 h 651"/>
                  <a:gd name="T2" fmla="*/ 8 w 1497"/>
                  <a:gd name="T3" fmla="*/ 78 h 651"/>
                  <a:gd name="T4" fmla="*/ 40 w 1497"/>
                  <a:gd name="T5" fmla="*/ 16 h 651"/>
                  <a:gd name="T6" fmla="*/ 0 60000 65536"/>
                  <a:gd name="T7" fmla="*/ 0 60000 65536"/>
                  <a:gd name="T8" fmla="*/ 0 60000 65536"/>
                </a:gdLst>
                <a:ahLst/>
                <a:cxnLst>
                  <a:cxn ang="T6">
                    <a:pos x="T0" y="T1"/>
                  </a:cxn>
                  <a:cxn ang="T7">
                    <a:pos x="T2" y="T3"/>
                  </a:cxn>
                  <a:cxn ang="T8">
                    <a:pos x="T4" y="T5"/>
                  </a:cxn>
                </a:cxnLst>
                <a:rect l="0" t="0" r="r" b="b"/>
                <a:pathLst>
                  <a:path w="1497" h="651">
                    <a:moveTo>
                      <a:pt x="0" y="651"/>
                    </a:moveTo>
                    <a:cubicBezTo>
                      <a:pt x="34" y="431"/>
                      <a:pt x="69" y="212"/>
                      <a:pt x="318" y="106"/>
                    </a:cubicBezTo>
                    <a:cubicBezTo>
                      <a:pt x="567" y="0"/>
                      <a:pt x="1301" y="31"/>
                      <a:pt x="1497" y="16"/>
                    </a:cubicBezTo>
                  </a:path>
                </a:pathLst>
              </a:custGeom>
              <a:noFill/>
              <a:ln w="9525">
                <a:solidFill>
                  <a:srgbClr val="1D4C7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71" name="Group 13"/>
              <p:cNvGrpSpPr>
                <a:grpSpLocks/>
              </p:cNvGrpSpPr>
              <p:nvPr/>
            </p:nvGrpSpPr>
            <p:grpSpPr bwMode="auto">
              <a:xfrm>
                <a:off x="2472" y="2387"/>
                <a:ext cx="1361" cy="1134"/>
                <a:chOff x="793" y="2387"/>
                <a:chExt cx="1361" cy="1134"/>
              </a:xfrm>
            </p:grpSpPr>
            <p:sp>
              <p:nvSpPr>
                <p:cNvPr id="27678" name="Line 14"/>
                <p:cNvSpPr>
                  <a:spLocks noChangeShapeType="1"/>
                </p:cNvSpPr>
                <p:nvPr/>
              </p:nvSpPr>
              <p:spPr bwMode="auto">
                <a:xfrm>
                  <a:off x="793" y="2387"/>
                  <a:ext cx="0" cy="11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9" name="Line 15"/>
                <p:cNvSpPr>
                  <a:spLocks noChangeShapeType="1"/>
                </p:cNvSpPr>
                <p:nvPr/>
              </p:nvSpPr>
              <p:spPr bwMode="auto">
                <a:xfrm>
                  <a:off x="793" y="3521"/>
                  <a:ext cx="13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672" name="Group 16"/>
              <p:cNvGrpSpPr>
                <a:grpSpLocks/>
              </p:cNvGrpSpPr>
              <p:nvPr/>
            </p:nvGrpSpPr>
            <p:grpSpPr bwMode="auto">
              <a:xfrm>
                <a:off x="4150" y="2387"/>
                <a:ext cx="1361" cy="1134"/>
                <a:chOff x="793" y="2387"/>
                <a:chExt cx="1361" cy="1134"/>
              </a:xfrm>
            </p:grpSpPr>
            <p:sp>
              <p:nvSpPr>
                <p:cNvPr id="27676" name="Line 17"/>
                <p:cNvSpPr>
                  <a:spLocks noChangeShapeType="1"/>
                </p:cNvSpPr>
                <p:nvPr/>
              </p:nvSpPr>
              <p:spPr bwMode="auto">
                <a:xfrm>
                  <a:off x="793" y="2387"/>
                  <a:ext cx="0" cy="11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7" name="Line 18"/>
                <p:cNvSpPr>
                  <a:spLocks noChangeShapeType="1"/>
                </p:cNvSpPr>
                <p:nvPr/>
              </p:nvSpPr>
              <p:spPr bwMode="auto">
                <a:xfrm>
                  <a:off x="793" y="3521"/>
                  <a:ext cx="13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73" name="Rectangle 19" descr="Light upward diagonal"/>
              <p:cNvSpPr>
                <a:spLocks noChangeArrowheads="1"/>
              </p:cNvSpPr>
              <p:nvPr/>
            </p:nvSpPr>
            <p:spPr bwMode="auto">
              <a:xfrm>
                <a:off x="4332" y="2750"/>
                <a:ext cx="90" cy="771"/>
              </a:xfrm>
              <a:prstGeom prst="rect">
                <a:avLst/>
              </a:prstGeom>
              <a:pattFill prst="ltUpDiag">
                <a:fgClr>
                  <a:srgbClr val="1D4C72"/>
                </a:fgClr>
                <a:bgClr>
                  <a:schemeClr val="bg1"/>
                </a:bgClr>
              </a:pattFill>
              <a:ln w="9525">
                <a:solidFill>
                  <a:srgbClr val="1D4C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p>
            </p:txBody>
          </p:sp>
          <p:sp>
            <p:nvSpPr>
              <p:cNvPr id="27674" name="Rectangle 20" descr="Light upward diagonal"/>
              <p:cNvSpPr>
                <a:spLocks noChangeArrowheads="1"/>
              </p:cNvSpPr>
              <p:nvPr/>
            </p:nvSpPr>
            <p:spPr bwMode="auto">
              <a:xfrm>
                <a:off x="4694" y="3067"/>
                <a:ext cx="91" cy="454"/>
              </a:xfrm>
              <a:prstGeom prst="rect">
                <a:avLst/>
              </a:prstGeom>
              <a:pattFill prst="ltUpDiag">
                <a:fgClr>
                  <a:srgbClr val="1D4C72"/>
                </a:fgClr>
                <a:bgClr>
                  <a:schemeClr val="bg1"/>
                </a:bgClr>
              </a:pattFill>
              <a:ln w="9525">
                <a:solidFill>
                  <a:srgbClr val="1D4C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p>
            </p:txBody>
          </p:sp>
          <p:sp>
            <p:nvSpPr>
              <p:cNvPr id="27675" name="Rectangle 21" descr="Light upward diagonal"/>
              <p:cNvSpPr>
                <a:spLocks noChangeArrowheads="1"/>
              </p:cNvSpPr>
              <p:nvPr/>
            </p:nvSpPr>
            <p:spPr bwMode="auto">
              <a:xfrm>
                <a:off x="5057" y="3339"/>
                <a:ext cx="91" cy="182"/>
              </a:xfrm>
              <a:prstGeom prst="rect">
                <a:avLst/>
              </a:prstGeom>
              <a:pattFill prst="ltUpDiag">
                <a:fgClr>
                  <a:srgbClr val="1D4C72"/>
                </a:fgClr>
                <a:bgClr>
                  <a:schemeClr val="bg1"/>
                </a:bgClr>
              </a:pattFill>
              <a:ln w="9525">
                <a:solidFill>
                  <a:srgbClr val="1D4C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p>
            </p:txBody>
          </p:sp>
        </p:grpSp>
        <p:sp>
          <p:nvSpPr>
            <p:cNvPr id="27656" name="Text Box 22"/>
            <p:cNvSpPr txBox="1">
              <a:spLocks noChangeArrowheads="1"/>
            </p:cNvSpPr>
            <p:nvPr/>
          </p:nvSpPr>
          <p:spPr bwMode="auto">
            <a:xfrm>
              <a:off x="951" y="3860"/>
              <a:ext cx="6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b="1">
                  <a:solidFill>
                    <a:srgbClr val="FF6600"/>
                  </a:solidFill>
                </a:rPr>
                <a:t>גרף רציף</a:t>
              </a:r>
              <a:endParaRPr lang="en-US" altLang="he-IL" b="1">
                <a:solidFill>
                  <a:srgbClr val="FF6600"/>
                </a:solidFill>
              </a:endParaRPr>
            </a:p>
          </p:txBody>
        </p:sp>
        <p:sp>
          <p:nvSpPr>
            <p:cNvPr id="27657" name="Text Box 23"/>
            <p:cNvSpPr txBox="1">
              <a:spLocks noChangeArrowheads="1"/>
            </p:cNvSpPr>
            <p:nvPr/>
          </p:nvSpPr>
          <p:spPr bwMode="auto">
            <a:xfrm>
              <a:off x="2616" y="3845"/>
              <a:ext cx="6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b="1">
                  <a:solidFill>
                    <a:srgbClr val="FF6600"/>
                  </a:solidFill>
                </a:rPr>
                <a:t>גרף רציף</a:t>
              </a:r>
              <a:endParaRPr lang="en-US" altLang="he-IL" b="1">
                <a:solidFill>
                  <a:srgbClr val="FF6600"/>
                </a:solidFill>
              </a:endParaRPr>
            </a:p>
          </p:txBody>
        </p:sp>
        <p:sp>
          <p:nvSpPr>
            <p:cNvPr id="27658" name="Text Box 24"/>
            <p:cNvSpPr txBox="1">
              <a:spLocks noChangeArrowheads="1"/>
            </p:cNvSpPr>
            <p:nvPr/>
          </p:nvSpPr>
          <p:spPr bwMode="auto">
            <a:xfrm>
              <a:off x="4259" y="3860"/>
              <a:ext cx="8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b="1">
                  <a:solidFill>
                    <a:srgbClr val="FF6600"/>
                  </a:solidFill>
                </a:rPr>
                <a:t>גרף עמודות</a:t>
              </a:r>
              <a:endParaRPr lang="en-US" altLang="he-IL" b="1">
                <a:solidFill>
                  <a:srgbClr val="FF6600"/>
                </a:solidFill>
              </a:endParaRPr>
            </a:p>
          </p:txBody>
        </p:sp>
        <p:sp>
          <p:nvSpPr>
            <p:cNvPr id="27659" name="Text Box 25"/>
            <p:cNvSpPr txBox="1">
              <a:spLocks noChangeArrowheads="1"/>
            </p:cNvSpPr>
            <p:nvPr/>
          </p:nvSpPr>
          <p:spPr bwMode="auto">
            <a:xfrm>
              <a:off x="169" y="2567"/>
              <a:ext cx="43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400"/>
                <a:t>משתנה</a:t>
              </a:r>
            </a:p>
            <a:p>
              <a:pPr algn="r" eaLnBrk="1" hangingPunct="1"/>
              <a:r>
                <a:rPr lang="he-IL" altLang="he-IL" sz="1400"/>
                <a:t>תלוי</a:t>
              </a:r>
              <a:endParaRPr lang="en-US" altLang="he-IL" sz="1400"/>
            </a:p>
          </p:txBody>
        </p:sp>
        <p:sp>
          <p:nvSpPr>
            <p:cNvPr id="27660" name="Text Box 26"/>
            <p:cNvSpPr txBox="1">
              <a:spLocks noChangeArrowheads="1"/>
            </p:cNvSpPr>
            <p:nvPr/>
          </p:nvSpPr>
          <p:spPr bwMode="auto">
            <a:xfrm>
              <a:off x="1859" y="2551"/>
              <a:ext cx="43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400"/>
                <a:t>משתנה</a:t>
              </a:r>
            </a:p>
            <a:p>
              <a:pPr algn="r" eaLnBrk="1" hangingPunct="1"/>
              <a:r>
                <a:rPr lang="he-IL" altLang="he-IL" sz="1400"/>
                <a:t>תלוי</a:t>
              </a:r>
              <a:endParaRPr lang="en-US" altLang="he-IL" sz="1400"/>
            </a:p>
          </p:txBody>
        </p:sp>
        <p:sp>
          <p:nvSpPr>
            <p:cNvPr id="27661" name="Text Box 27"/>
            <p:cNvSpPr txBox="1">
              <a:spLocks noChangeArrowheads="1"/>
            </p:cNvSpPr>
            <p:nvPr/>
          </p:nvSpPr>
          <p:spPr bwMode="auto">
            <a:xfrm>
              <a:off x="3525" y="2554"/>
              <a:ext cx="43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400"/>
                <a:t>משתנה</a:t>
              </a:r>
            </a:p>
            <a:p>
              <a:pPr algn="r" eaLnBrk="1" hangingPunct="1"/>
              <a:r>
                <a:rPr lang="he-IL" altLang="he-IL" sz="1400"/>
                <a:t>תלוי</a:t>
              </a:r>
              <a:endParaRPr lang="en-US" altLang="he-IL" sz="1400"/>
            </a:p>
          </p:txBody>
        </p:sp>
        <p:sp>
          <p:nvSpPr>
            <p:cNvPr id="27662" name="Text Box 28"/>
            <p:cNvSpPr txBox="1">
              <a:spLocks noChangeArrowheads="1"/>
            </p:cNvSpPr>
            <p:nvPr/>
          </p:nvSpPr>
          <p:spPr bwMode="auto">
            <a:xfrm>
              <a:off x="4372" y="3666"/>
              <a:ext cx="99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400"/>
                <a:t>משתנה בלתי תלוי</a:t>
              </a:r>
              <a:endParaRPr lang="en-US" altLang="he-IL" sz="1400"/>
            </a:p>
          </p:txBody>
        </p:sp>
        <p:sp>
          <p:nvSpPr>
            <p:cNvPr id="27663" name="Text Box 29"/>
            <p:cNvSpPr txBox="1">
              <a:spLocks noChangeArrowheads="1"/>
            </p:cNvSpPr>
            <p:nvPr/>
          </p:nvSpPr>
          <p:spPr bwMode="auto">
            <a:xfrm>
              <a:off x="2800" y="3666"/>
              <a:ext cx="90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400"/>
                <a:t>משתנה בלתי תלוי</a:t>
              </a:r>
              <a:endParaRPr lang="en-US" altLang="he-IL" sz="1400"/>
            </a:p>
          </p:txBody>
        </p:sp>
        <p:sp>
          <p:nvSpPr>
            <p:cNvPr id="27664" name="Text Box 30"/>
            <p:cNvSpPr txBox="1">
              <a:spLocks noChangeArrowheads="1"/>
            </p:cNvSpPr>
            <p:nvPr/>
          </p:nvSpPr>
          <p:spPr bwMode="auto">
            <a:xfrm>
              <a:off x="1121" y="3651"/>
              <a:ext cx="90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400"/>
                <a:t>משתנה בלתי תלוי</a:t>
              </a:r>
              <a:endParaRPr lang="en-US" altLang="he-IL" sz="1400"/>
            </a:p>
          </p:txBody>
        </p:sp>
        <p:sp>
          <p:nvSpPr>
            <p:cNvPr id="27665" name="Text Box 24"/>
            <p:cNvSpPr txBox="1">
              <a:spLocks noChangeArrowheads="1"/>
            </p:cNvSpPr>
            <p:nvPr/>
          </p:nvSpPr>
          <p:spPr bwMode="auto">
            <a:xfrm>
              <a:off x="4697" y="2480"/>
              <a:ext cx="5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b="1">
                  <a:solidFill>
                    <a:srgbClr val="1D4C72"/>
                  </a:solidFill>
                </a:rPr>
                <a:t>כותרת: </a:t>
              </a:r>
              <a:endParaRPr lang="en-US" altLang="he-IL" b="1">
                <a:solidFill>
                  <a:srgbClr val="1D4C72"/>
                </a:solidFill>
              </a:endParaRPr>
            </a:p>
          </p:txBody>
        </p:sp>
        <p:sp>
          <p:nvSpPr>
            <p:cNvPr id="27666" name="Text Box 24"/>
            <p:cNvSpPr txBox="1">
              <a:spLocks noChangeArrowheads="1"/>
            </p:cNvSpPr>
            <p:nvPr/>
          </p:nvSpPr>
          <p:spPr bwMode="auto">
            <a:xfrm>
              <a:off x="2923" y="2479"/>
              <a:ext cx="5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b="1">
                  <a:solidFill>
                    <a:srgbClr val="1D4C72"/>
                  </a:solidFill>
                </a:rPr>
                <a:t>כותרת: </a:t>
              </a:r>
              <a:endParaRPr lang="en-US" altLang="he-IL" b="1">
                <a:solidFill>
                  <a:srgbClr val="1D4C72"/>
                </a:solidFill>
              </a:endParaRPr>
            </a:p>
          </p:txBody>
        </p:sp>
        <p:sp>
          <p:nvSpPr>
            <p:cNvPr id="27667" name="Text Box 24"/>
            <p:cNvSpPr txBox="1">
              <a:spLocks noChangeArrowheads="1"/>
            </p:cNvSpPr>
            <p:nvPr/>
          </p:nvSpPr>
          <p:spPr bwMode="auto">
            <a:xfrm>
              <a:off x="1204" y="2450"/>
              <a:ext cx="5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b="1">
                  <a:solidFill>
                    <a:srgbClr val="1D4C72"/>
                  </a:solidFill>
                </a:rPr>
                <a:t>כותרת: </a:t>
              </a:r>
              <a:endParaRPr lang="en-US" altLang="he-IL" b="1">
                <a:solidFill>
                  <a:srgbClr val="1D4C72"/>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7"/>
          <p:cNvSpPr txBox="1">
            <a:spLocks noChangeArrowheads="1"/>
          </p:cNvSpPr>
          <p:nvPr/>
        </p:nvSpPr>
        <p:spPr bwMode="auto">
          <a:xfrm>
            <a:off x="11113" y="668338"/>
            <a:ext cx="8640762"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a:t>לפניכם גרף המתאר את השתנות ריכוז התוצר של תגובת שיווי משקל לאורך זמן, בשני ניסויים שונים: עם זרז וללא זרז.</a:t>
            </a:r>
          </a:p>
          <a:p>
            <a:pPr algn="r" rtl="1" eaLnBrk="1" hangingPunct="1"/>
            <a:r>
              <a:rPr lang="he-IL" altLang="he-IL"/>
              <a:t>תוצאות שני הניסויים מתוארות על אותה מערכת צירים, אך כל עקומה מציגה את התוצאות של </a:t>
            </a:r>
            <a:r>
              <a:rPr lang="he-IL" altLang="he-IL" b="1"/>
              <a:t>ניסוי נפרד</a:t>
            </a:r>
            <a:r>
              <a:rPr lang="he-IL" altLang="he-IL"/>
              <a:t>, בעל שאלת חקר משלו.</a:t>
            </a:r>
          </a:p>
          <a:p>
            <a:pPr algn="r" rtl="1" eaLnBrk="1" hangingPunct="1"/>
            <a:r>
              <a:rPr lang="he-IL" altLang="he-IL"/>
              <a:t>שאלות החקר של שני הניסויים הן:</a:t>
            </a:r>
          </a:p>
          <a:p>
            <a:pPr algn="r" rtl="1" eaLnBrk="1" hangingPunct="1"/>
            <a:r>
              <a:rPr lang="he-IL" altLang="he-IL"/>
              <a:t>כיצד משתנה ריכוז התוצר, בתגובה ללא זרז, לאורך זמן?</a:t>
            </a:r>
          </a:p>
          <a:p>
            <a:pPr algn="r" rtl="1" eaLnBrk="1" hangingPunct="1"/>
            <a:r>
              <a:rPr lang="he-IL" altLang="he-IL"/>
              <a:t>כיצד משתנה ריכוז התוצר, בתגובה בנוכחות זרז, לאורך זמן?</a:t>
            </a:r>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he-IL" altLang="he-IL"/>
          </a:p>
          <a:p>
            <a:pPr algn="r" rtl="1" eaLnBrk="1" hangingPunct="1"/>
            <a:endParaRPr lang="en-US" altLang="he-IL"/>
          </a:p>
        </p:txBody>
      </p:sp>
      <p:sp>
        <p:nvSpPr>
          <p:cNvPr id="26" name="TextBox 25"/>
          <p:cNvSpPr txBox="1"/>
          <p:nvPr/>
        </p:nvSpPr>
        <p:spPr>
          <a:xfrm>
            <a:off x="357188" y="571500"/>
            <a:ext cx="8215312" cy="46434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endParaRPr lang="en-US" altLang="he-IL" smtClean="0"/>
          </a:p>
        </p:txBody>
      </p:sp>
      <p:sp>
        <p:nvSpPr>
          <p:cNvPr id="28676"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כמה גרפים על מערכת צירים אחת</a:t>
            </a:r>
          </a:p>
        </p:txBody>
      </p:sp>
      <p:sp>
        <p:nvSpPr>
          <p:cNvPr id="28677"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7607D1-AC07-4299-BFE6-105343434D13}" type="slidenum">
              <a:rPr lang="he-IL" altLang="he-IL" sz="1200">
                <a:solidFill>
                  <a:srgbClr val="A6A6A6"/>
                </a:solidFill>
              </a:rPr>
              <a:pPr eaLnBrk="1" hangingPunct="1"/>
              <a:t>24</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8679" name="Group 19"/>
          <p:cNvGrpSpPr>
            <a:grpSpLocks/>
          </p:cNvGrpSpPr>
          <p:nvPr/>
        </p:nvGrpSpPr>
        <p:grpSpPr bwMode="auto">
          <a:xfrm>
            <a:off x="1433513" y="3246438"/>
            <a:ext cx="6624637" cy="2774950"/>
            <a:chOff x="295" y="1570"/>
            <a:chExt cx="4605" cy="2066"/>
          </a:xfrm>
        </p:grpSpPr>
        <p:pic>
          <p:nvPicPr>
            <p:cNvPr id="2868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570"/>
              <a:ext cx="4605" cy="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2" name="Text Box 11"/>
            <p:cNvSpPr txBox="1">
              <a:spLocks noChangeArrowheads="1"/>
            </p:cNvSpPr>
            <p:nvPr/>
          </p:nvSpPr>
          <p:spPr bwMode="auto">
            <a:xfrm>
              <a:off x="476" y="1797"/>
              <a:ext cx="1270" cy="3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600" b="1"/>
                <a:t>ריכוז התוצר </a:t>
              </a:r>
            </a:p>
            <a:p>
              <a:pPr algn="r" eaLnBrk="1" hangingPunct="1"/>
              <a:r>
                <a:rPr lang="en-US" altLang="he-IL" sz="1600" b="1"/>
                <a:t>mol/liter</a:t>
              </a:r>
            </a:p>
          </p:txBody>
        </p:sp>
        <p:sp>
          <p:nvSpPr>
            <p:cNvPr id="28683" name="Text Box 12"/>
            <p:cNvSpPr txBox="1">
              <a:spLocks noChangeArrowheads="1"/>
            </p:cNvSpPr>
            <p:nvPr/>
          </p:nvSpPr>
          <p:spPr bwMode="auto">
            <a:xfrm>
              <a:off x="4014" y="3313"/>
              <a:ext cx="285"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sz="1600" b="1"/>
                <a:t>זמן</a:t>
              </a:r>
              <a:endParaRPr lang="en-US" altLang="he-IL" sz="1600" b="1"/>
            </a:p>
          </p:txBody>
        </p:sp>
        <p:sp>
          <p:nvSpPr>
            <p:cNvPr id="28684" name="Text Box 13"/>
            <p:cNvSpPr txBox="1">
              <a:spLocks noChangeArrowheads="1"/>
            </p:cNvSpPr>
            <p:nvPr/>
          </p:nvSpPr>
          <p:spPr bwMode="auto">
            <a:xfrm>
              <a:off x="2711" y="2329"/>
              <a:ext cx="635"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sz="1600" b="1"/>
                <a:t>ללא זרז</a:t>
              </a:r>
              <a:endParaRPr lang="en-US" altLang="he-IL" sz="1600" b="1"/>
            </a:p>
          </p:txBody>
        </p:sp>
        <p:sp>
          <p:nvSpPr>
            <p:cNvPr id="28685" name="Text Box 14"/>
            <p:cNvSpPr txBox="1">
              <a:spLocks noChangeArrowheads="1"/>
            </p:cNvSpPr>
            <p:nvPr/>
          </p:nvSpPr>
          <p:spPr bwMode="auto">
            <a:xfrm>
              <a:off x="2245" y="1888"/>
              <a:ext cx="127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sz="1600" b="1"/>
                <a:t>בנוכחות זרז</a:t>
              </a:r>
              <a:endParaRPr lang="en-US" altLang="he-IL" sz="1600" b="1"/>
            </a:p>
          </p:txBody>
        </p:sp>
        <p:sp>
          <p:nvSpPr>
            <p:cNvPr id="28686" name="Rectangle 15"/>
            <p:cNvSpPr>
              <a:spLocks noChangeArrowheads="1"/>
            </p:cNvSpPr>
            <p:nvPr/>
          </p:nvSpPr>
          <p:spPr bwMode="auto">
            <a:xfrm>
              <a:off x="1837" y="2126"/>
              <a:ext cx="544" cy="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p>
          </p:txBody>
        </p:sp>
      </p:grpSp>
      <p:sp>
        <p:nvSpPr>
          <p:cNvPr id="3" name="TextBox 2"/>
          <p:cNvSpPr txBox="1"/>
          <p:nvPr/>
        </p:nvSpPr>
        <p:spPr>
          <a:xfrm>
            <a:off x="3227388" y="3101975"/>
            <a:ext cx="4276725" cy="288925"/>
          </a:xfrm>
          <a:prstGeom prst="rect">
            <a:avLst/>
          </a:prstGeom>
          <a:noFill/>
          <a:ln w="22225">
            <a:noFill/>
          </a:ln>
          <a:effectLst/>
        </p:spPr>
        <p:txBody>
          <a:bodyPr anchor="ctr"/>
          <a:lstStyle/>
          <a:p>
            <a:pPr algn="ctr" rtl="1" fontAlgn="auto">
              <a:spcBef>
                <a:spcPts val="0"/>
              </a:spcBef>
              <a:spcAft>
                <a:spcPts val="0"/>
              </a:spcAft>
              <a:defRPr/>
            </a:pPr>
            <a:r>
              <a:rPr lang="he-IL" sz="1600" b="1" dirty="0">
                <a:solidFill>
                  <a:srgbClr val="1D4C72"/>
                </a:solidFill>
                <a:latin typeface="+mn-lt"/>
                <a:cs typeface="+mn-cs"/>
              </a:rPr>
              <a:t>שינוי ריכוז התוצר עם הזמן בנוכחות זרז וללא זרז</a:t>
            </a:r>
            <a:endParaRPr lang="en-US" sz="1600" b="1" dirty="0">
              <a:solidFill>
                <a:srgbClr val="1D4C72"/>
              </a:solidFill>
              <a:latin typeface="+mn-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שאלה 5</a:t>
            </a:r>
          </a:p>
        </p:txBody>
      </p:sp>
      <p:sp>
        <p:nvSpPr>
          <p:cNvPr id="29699"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FA65E8-FB21-4CDD-B9EF-89BF52C6E30C}" type="slidenum">
              <a:rPr lang="he-IL" altLang="he-IL" sz="1200">
                <a:solidFill>
                  <a:srgbClr val="A6A6A6"/>
                </a:solidFill>
              </a:rPr>
              <a:pPr eaLnBrk="1" hangingPunct="1"/>
              <a:t>25</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59113" y="692150"/>
            <a:ext cx="5545137" cy="2170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r>
              <a:rPr lang="he-IL" altLang="he-IL" dirty="0" smtClean="0">
                <a:solidFill>
                  <a:srgbClr val="1D4C72"/>
                </a:solidFill>
              </a:rPr>
              <a:t>לפניכם גרף המתאר תוצאות של </a:t>
            </a:r>
          </a:p>
          <a:p>
            <a:pPr algn="r" rtl="1" eaLnBrk="1" hangingPunct="1">
              <a:lnSpc>
                <a:spcPct val="150000"/>
              </a:lnSpc>
              <a:defRPr/>
            </a:pPr>
            <a:r>
              <a:rPr lang="he-IL" altLang="he-IL" dirty="0" smtClean="0">
                <a:solidFill>
                  <a:srgbClr val="1D4C72"/>
                </a:solidFill>
              </a:rPr>
              <a:t>שני ניסויים במחקר.</a:t>
            </a:r>
          </a:p>
          <a:p>
            <a:pPr algn="r" rtl="1" eaLnBrk="1" hangingPunct="1">
              <a:lnSpc>
                <a:spcPct val="150000"/>
              </a:lnSpc>
              <a:defRPr/>
            </a:pPr>
            <a:r>
              <a:rPr lang="he-IL" altLang="he-IL" dirty="0" smtClean="0">
                <a:solidFill>
                  <a:srgbClr val="1D4C72"/>
                </a:solidFill>
              </a:rPr>
              <a:t>א. ערכו את התוצאות בטבלה מתאימה.</a:t>
            </a:r>
          </a:p>
          <a:p>
            <a:pPr algn="r" rtl="1" eaLnBrk="1" hangingPunct="1">
              <a:lnSpc>
                <a:spcPct val="150000"/>
              </a:lnSpc>
              <a:defRPr/>
            </a:pPr>
            <a:r>
              <a:rPr lang="he-IL" altLang="he-IL" dirty="0" smtClean="0">
                <a:solidFill>
                  <a:srgbClr val="1D4C72"/>
                </a:solidFill>
              </a:rPr>
              <a:t>ב. מהי שאלת החקר של כל אחד </a:t>
            </a:r>
          </a:p>
          <a:p>
            <a:pPr algn="r" rtl="1" eaLnBrk="1" hangingPunct="1">
              <a:lnSpc>
                <a:spcPct val="150000"/>
              </a:lnSpc>
              <a:defRPr/>
            </a:pPr>
            <a:r>
              <a:rPr lang="he-IL" altLang="he-IL" dirty="0" smtClean="0">
                <a:solidFill>
                  <a:srgbClr val="1D4C72"/>
                </a:solidFill>
              </a:rPr>
              <a:t>    מהניסויים?</a:t>
            </a:r>
          </a:p>
        </p:txBody>
      </p:sp>
      <p:grpSp>
        <p:nvGrpSpPr>
          <p:cNvPr id="29702" name="Group 13"/>
          <p:cNvGrpSpPr>
            <a:grpSpLocks/>
          </p:cNvGrpSpPr>
          <p:nvPr/>
        </p:nvGrpSpPr>
        <p:grpSpPr bwMode="auto">
          <a:xfrm>
            <a:off x="250825" y="620713"/>
            <a:ext cx="4608513" cy="3859212"/>
            <a:chOff x="158" y="391"/>
            <a:chExt cx="2903" cy="2431"/>
          </a:xfrm>
        </p:grpSpPr>
        <p:graphicFrame>
          <p:nvGraphicFramePr>
            <p:cNvPr id="29703" name="Object 10"/>
            <p:cNvGraphicFramePr>
              <a:graphicFrameLocks noChangeAspect="1"/>
            </p:cNvGraphicFramePr>
            <p:nvPr/>
          </p:nvGraphicFramePr>
          <p:xfrm>
            <a:off x="158" y="391"/>
            <a:ext cx="2903" cy="2431"/>
          </p:xfrm>
          <a:graphic>
            <a:graphicData uri="http://schemas.openxmlformats.org/presentationml/2006/ole">
              <mc:AlternateContent xmlns:mc="http://schemas.openxmlformats.org/markup-compatibility/2006">
                <mc:Choice xmlns:v="urn:schemas-microsoft-com:vml" Requires="v">
                  <p:oleObj spid="_x0000_s29708" name="Chart" r:id="rId3" imgW="3686175" imgH="3086100" progId="Excel.Chart.8">
                    <p:embed/>
                  </p:oleObj>
                </mc:Choice>
                <mc:Fallback>
                  <p:oleObj name="Chart" r:id="rId3" imgW="3686175" imgH="3086100" progId="Excel.Char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391"/>
                          <a:ext cx="2903" cy="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Text Box 11"/>
            <p:cNvSpPr txBox="1">
              <a:spLocks noChangeArrowheads="1"/>
            </p:cNvSpPr>
            <p:nvPr/>
          </p:nvSpPr>
          <p:spPr bwMode="auto">
            <a:xfrm>
              <a:off x="1682" y="972"/>
              <a:ext cx="1153" cy="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sz="1400">
                  <a:solidFill>
                    <a:srgbClr val="000099"/>
                  </a:solidFill>
                </a:rPr>
                <a:t>______ החמצה במלח</a:t>
              </a:r>
            </a:p>
            <a:p>
              <a:pPr algn="r" rtl="1" eaLnBrk="1" hangingPunct="1"/>
              <a:r>
                <a:rPr lang="he-IL" altLang="he-IL" sz="1400">
                  <a:solidFill>
                    <a:srgbClr val="FF6600"/>
                  </a:solidFill>
                </a:rPr>
                <a:t>______ החמצה בחומץ</a:t>
              </a:r>
              <a:endParaRPr lang="en-US" altLang="he-IL" sz="1400">
                <a:solidFill>
                  <a:srgbClr val="FF6600"/>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5, א'</a:t>
            </a:r>
          </a:p>
        </p:txBody>
      </p:sp>
      <p:sp>
        <p:nvSpPr>
          <p:cNvPr id="30723"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0E044AC-7F8B-4D88-ABBF-8DA9651A1FB7}" type="slidenum">
              <a:rPr lang="he-IL" altLang="he-IL" sz="1200">
                <a:solidFill>
                  <a:srgbClr val="A6A6A6"/>
                </a:solidFill>
              </a:rPr>
              <a:pPr eaLnBrk="1" hangingPunct="1"/>
              <a:t>26</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5288" y="692150"/>
            <a:ext cx="8208962"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א. לפניכם גרף המתאר תוצאות של שני ניסויים. ערכו את התוצאות בטבלה מתאימה.</a:t>
            </a:r>
          </a:p>
        </p:txBody>
      </p:sp>
      <p:grpSp>
        <p:nvGrpSpPr>
          <p:cNvPr id="30726" name="Group 75"/>
          <p:cNvGrpSpPr>
            <a:grpSpLocks/>
          </p:cNvGrpSpPr>
          <p:nvPr/>
        </p:nvGrpSpPr>
        <p:grpSpPr bwMode="auto">
          <a:xfrm>
            <a:off x="250825" y="1341438"/>
            <a:ext cx="8569325" cy="5256212"/>
            <a:chOff x="158" y="845"/>
            <a:chExt cx="5398" cy="3311"/>
          </a:xfrm>
        </p:grpSpPr>
        <p:sp>
          <p:nvSpPr>
            <p:cNvPr id="13" name="Rectangle 12"/>
            <p:cNvSpPr/>
            <p:nvPr/>
          </p:nvSpPr>
          <p:spPr>
            <a:xfrm>
              <a:off x="158" y="845"/>
              <a:ext cx="5398" cy="331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endParaRPr lang="he-IL" altLang="he-IL" smtClean="0"/>
            </a:p>
          </p:txBody>
        </p:sp>
        <p:grpSp>
          <p:nvGrpSpPr>
            <p:cNvPr id="30778" name="Group 10"/>
            <p:cNvGrpSpPr>
              <a:grpSpLocks/>
            </p:cNvGrpSpPr>
            <p:nvPr/>
          </p:nvGrpSpPr>
          <p:grpSpPr bwMode="auto">
            <a:xfrm>
              <a:off x="204" y="1661"/>
              <a:ext cx="2314" cy="1938"/>
              <a:chOff x="158" y="391"/>
              <a:chExt cx="2314" cy="1938"/>
            </a:xfrm>
          </p:grpSpPr>
          <p:graphicFrame>
            <p:nvGraphicFramePr>
              <p:cNvPr id="30781" name="Object 8"/>
              <p:cNvGraphicFramePr>
                <a:graphicFrameLocks noChangeAspect="1"/>
              </p:cNvGraphicFramePr>
              <p:nvPr/>
            </p:nvGraphicFramePr>
            <p:xfrm>
              <a:off x="158" y="391"/>
              <a:ext cx="2314" cy="1938"/>
            </p:xfrm>
            <a:graphic>
              <a:graphicData uri="http://schemas.openxmlformats.org/presentationml/2006/ole">
                <mc:AlternateContent xmlns:mc="http://schemas.openxmlformats.org/markup-compatibility/2006">
                  <mc:Choice xmlns:v="urn:schemas-microsoft-com:vml" Requires="v">
                    <p:oleObj spid="_x0000_s30786" name="Chart" r:id="rId3" imgW="3686175" imgH="3086100" progId="Excel.Chart.8">
                      <p:embed/>
                    </p:oleObj>
                  </mc:Choice>
                  <mc:Fallback>
                    <p:oleObj name="Chart" r:id="rId3" imgW="3686175" imgH="3086100" progId="Excel.Char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391"/>
                            <a:ext cx="2314" cy="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2" name="Text Box 9"/>
              <p:cNvSpPr txBox="1">
                <a:spLocks noChangeArrowheads="1"/>
              </p:cNvSpPr>
              <p:nvPr/>
            </p:nvSpPr>
            <p:spPr bwMode="auto">
              <a:xfrm>
                <a:off x="1202" y="1465"/>
                <a:ext cx="1153" cy="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sz="1400">
                    <a:solidFill>
                      <a:srgbClr val="000099"/>
                    </a:solidFill>
                  </a:rPr>
                  <a:t>______ החמצה במלח</a:t>
                </a:r>
              </a:p>
              <a:p>
                <a:pPr algn="r" rtl="1" eaLnBrk="1" hangingPunct="1"/>
                <a:r>
                  <a:rPr lang="he-IL" altLang="he-IL" sz="1400">
                    <a:solidFill>
                      <a:srgbClr val="FF6600"/>
                    </a:solidFill>
                  </a:rPr>
                  <a:t>______ החמצה בחומץ</a:t>
                </a:r>
                <a:endParaRPr lang="en-US" altLang="he-IL" sz="1400">
                  <a:solidFill>
                    <a:srgbClr val="FF6600"/>
                  </a:solidFill>
                </a:endParaRPr>
              </a:p>
            </p:txBody>
          </p:sp>
        </p:grpSp>
        <p:sp>
          <p:nvSpPr>
            <p:cNvPr id="30779" name="הסבר מלבני מעוגל 6"/>
            <p:cNvSpPr>
              <a:spLocks noChangeArrowheads="1"/>
            </p:cNvSpPr>
            <p:nvPr/>
          </p:nvSpPr>
          <p:spPr bwMode="auto">
            <a:xfrm>
              <a:off x="340" y="3793"/>
              <a:ext cx="1180" cy="227"/>
            </a:xfrm>
            <a:prstGeom prst="wedgeRoundRectCallout">
              <a:avLst>
                <a:gd name="adj1" fmla="val 37375"/>
                <a:gd name="adj2" fmla="val -195815"/>
                <a:gd name="adj3" fmla="val 16667"/>
              </a:avLst>
            </a:prstGeom>
            <a:gradFill rotWithShape="0">
              <a:gsLst>
                <a:gs pos="0">
                  <a:schemeClr val="bg1"/>
                </a:gs>
                <a:gs pos="100000">
                  <a:srgbClr val="F2F2F2"/>
                </a:gs>
              </a:gsLst>
              <a:lin ang="5400000" scaled="1"/>
            </a:gradFill>
            <a:ln w="12700" algn="ctr">
              <a:solidFill>
                <a:srgbClr val="BFBFBF"/>
              </a:solidFill>
              <a:miter lim="800000"/>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he-IL" sz="1600" b="1">
                  <a:solidFill>
                    <a:srgbClr val="FF6600"/>
                  </a:solidFill>
                </a:rPr>
                <a:t>משתנה בלתי תלוי</a:t>
              </a:r>
            </a:p>
          </p:txBody>
        </p:sp>
        <p:sp>
          <p:nvSpPr>
            <p:cNvPr id="30780" name="הסבר מלבני מעוגל 6"/>
            <p:cNvSpPr>
              <a:spLocks noChangeArrowheads="1"/>
            </p:cNvSpPr>
            <p:nvPr/>
          </p:nvSpPr>
          <p:spPr bwMode="auto">
            <a:xfrm>
              <a:off x="3341" y="890"/>
              <a:ext cx="1180" cy="258"/>
            </a:xfrm>
            <a:prstGeom prst="wedgeRoundRectCallout">
              <a:avLst>
                <a:gd name="adj1" fmla="val 76273"/>
                <a:gd name="adj2" fmla="val 167056"/>
                <a:gd name="adj3" fmla="val 16667"/>
              </a:avLst>
            </a:prstGeom>
            <a:noFill/>
            <a:ln w="12700" algn="ctr">
              <a:solidFill>
                <a:srgbClr val="BFBFBF"/>
              </a:solidFill>
              <a:miter lim="800000"/>
              <a:headEnd/>
              <a:tailEnd/>
            </a:ln>
            <a:extLst>
              <a:ext uri="{909E8E84-426E-40DD-AFC4-6F175D3DCCD1}">
                <a14:hiddenFill xmlns:a14="http://schemas.microsoft.com/office/drawing/2010/main">
                  <a:gradFill rotWithShape="0">
                    <a:gsLst>
                      <a:gs pos="0">
                        <a:schemeClr val="bg1"/>
                      </a:gs>
                      <a:gs pos="100000">
                        <a:srgbClr val="F2F2F2"/>
                      </a:gs>
                    </a:gsLst>
                    <a:lin ang="5400000" scaled="1"/>
                  </a:gradFill>
                </a14:hiddenFill>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he-IL" sz="1600" b="1">
                  <a:solidFill>
                    <a:srgbClr val="FF6600"/>
                  </a:solidFill>
                </a:rPr>
                <a:t>משתנה בלתי תלוי</a:t>
              </a:r>
            </a:p>
          </p:txBody>
        </p:sp>
      </p:grpSp>
      <p:graphicFrame>
        <p:nvGraphicFramePr>
          <p:cNvPr id="58437" name="Group 69"/>
          <p:cNvGraphicFramePr>
            <a:graphicFrameLocks noGrp="1"/>
          </p:cNvGraphicFramePr>
          <p:nvPr/>
        </p:nvGraphicFramePr>
        <p:xfrm>
          <a:off x="4211638" y="1916113"/>
          <a:ext cx="4464050" cy="4608516"/>
        </p:xfrm>
        <a:graphic>
          <a:graphicData uri="http://schemas.openxmlformats.org/drawingml/2006/table">
            <a:tbl>
              <a:tblPr/>
              <a:tblGrid>
                <a:gridCol w="1512887"/>
                <a:gridCol w="1543050"/>
                <a:gridCol w="1408113"/>
              </a:tblGrid>
              <a:tr h="914399">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pH</a:t>
                      </a: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בצנצנת ההחמצה בחומץ</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pH</a:t>
                      </a: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בצנצנת ההחמצה במלח</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יום ההחמצה</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9</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7188" y="4292600"/>
            <a:ext cx="8196262" cy="2349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r>
              <a:rPr lang="he-IL" altLang="he-IL" b="1" dirty="0" smtClean="0"/>
              <a:t>תשובה:</a:t>
            </a:r>
          </a:p>
          <a:p>
            <a:pPr algn="r" rtl="1" eaLnBrk="1" hangingPunct="1">
              <a:lnSpc>
                <a:spcPct val="150000"/>
              </a:lnSpc>
              <a:defRPr/>
            </a:pPr>
            <a:r>
              <a:rPr lang="he-IL" altLang="he-IL" dirty="0" smtClean="0"/>
              <a:t>ב. גרף כחול: כיצד משתנה ה- </a:t>
            </a:r>
            <a:r>
              <a:rPr lang="en-US" altLang="he-IL" dirty="0" smtClean="0"/>
              <a:t>pH</a:t>
            </a:r>
            <a:r>
              <a:rPr lang="he-IL" altLang="he-IL" dirty="0" smtClean="0"/>
              <a:t> בצנצנת של מלפפונים מוחמצים במלח, במהלך עשרת ימי </a:t>
            </a:r>
          </a:p>
          <a:p>
            <a:pPr algn="r" rtl="1" eaLnBrk="1" hangingPunct="1">
              <a:lnSpc>
                <a:spcPct val="150000"/>
              </a:lnSpc>
              <a:defRPr/>
            </a:pPr>
            <a:r>
              <a:rPr lang="he-IL" altLang="he-IL" dirty="0" smtClean="0"/>
              <a:t>    ההחמצה ראשונים?</a:t>
            </a:r>
          </a:p>
          <a:p>
            <a:pPr algn="r" rtl="1" eaLnBrk="1" hangingPunct="1">
              <a:lnSpc>
                <a:spcPct val="150000"/>
              </a:lnSpc>
              <a:defRPr/>
            </a:pPr>
            <a:r>
              <a:rPr lang="he-IL" altLang="he-IL" dirty="0" smtClean="0"/>
              <a:t>    גרף כתום: כיצד משתנה ה- </a:t>
            </a:r>
            <a:r>
              <a:rPr lang="en-US" altLang="he-IL" dirty="0" smtClean="0"/>
              <a:t>pH</a:t>
            </a:r>
            <a:r>
              <a:rPr lang="he-IL" altLang="he-IL" dirty="0" smtClean="0"/>
              <a:t> בצנצנת של מלפפונים מוחמצים בחומץ, במהלך עשרת </a:t>
            </a:r>
          </a:p>
          <a:p>
            <a:pPr algn="r" rtl="1" eaLnBrk="1" hangingPunct="1">
              <a:lnSpc>
                <a:spcPct val="150000"/>
              </a:lnSpc>
              <a:defRPr/>
            </a:pPr>
            <a:r>
              <a:rPr lang="he-IL" altLang="he-IL" dirty="0" smtClean="0"/>
              <a:t>    ימי ההחמצה ראשונים?</a:t>
            </a:r>
          </a:p>
          <a:p>
            <a:pPr algn="r" rtl="1" eaLnBrk="1" hangingPunct="1">
              <a:lnSpc>
                <a:spcPct val="150000"/>
              </a:lnSpc>
              <a:defRPr/>
            </a:pPr>
            <a:endParaRPr lang="he-IL" altLang="he-IL" dirty="0" smtClean="0"/>
          </a:p>
          <a:p>
            <a:pPr algn="r" rtl="1" eaLnBrk="1" hangingPunct="1">
              <a:lnSpc>
                <a:spcPct val="150000"/>
              </a:lnSpc>
              <a:defRPr/>
            </a:pPr>
            <a:endParaRPr lang="he-IL" altLang="he-IL" dirty="0" smtClean="0"/>
          </a:p>
        </p:txBody>
      </p:sp>
      <p:sp>
        <p:nvSpPr>
          <p:cNvPr id="31747"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5ב'</a:t>
            </a:r>
          </a:p>
        </p:txBody>
      </p:sp>
      <p:sp>
        <p:nvSpPr>
          <p:cNvPr id="31748"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B29973-6AE3-483C-AEA7-DB8AEDFA83F3}" type="slidenum">
              <a:rPr lang="he-IL" altLang="he-IL" sz="1200">
                <a:solidFill>
                  <a:srgbClr val="A6A6A6"/>
                </a:solidFill>
              </a:rPr>
              <a:pPr eaLnBrk="1" hangingPunct="1"/>
              <a:t>27</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16463" y="800100"/>
            <a:ext cx="3902075" cy="17033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r>
              <a:rPr lang="he-IL" altLang="he-IL" dirty="0" smtClean="0">
                <a:solidFill>
                  <a:srgbClr val="1D4C72"/>
                </a:solidFill>
              </a:rPr>
              <a:t>לפניכם גרף המתאר תוצאות של </a:t>
            </a:r>
          </a:p>
          <a:p>
            <a:pPr algn="r" rtl="1" eaLnBrk="1" hangingPunct="1">
              <a:lnSpc>
                <a:spcPct val="150000"/>
              </a:lnSpc>
              <a:defRPr/>
            </a:pPr>
            <a:r>
              <a:rPr lang="he-IL" altLang="he-IL" dirty="0" smtClean="0">
                <a:solidFill>
                  <a:srgbClr val="1D4C72"/>
                </a:solidFill>
              </a:rPr>
              <a:t>שני ניסויים.</a:t>
            </a:r>
          </a:p>
          <a:p>
            <a:pPr algn="r" rtl="1" eaLnBrk="1" hangingPunct="1">
              <a:lnSpc>
                <a:spcPct val="150000"/>
              </a:lnSpc>
              <a:defRPr/>
            </a:pPr>
            <a:r>
              <a:rPr lang="he-IL" altLang="he-IL" dirty="0" smtClean="0">
                <a:solidFill>
                  <a:srgbClr val="1D4C72"/>
                </a:solidFill>
              </a:rPr>
              <a:t>ב. מהי שאלת החקר של כל אחד </a:t>
            </a:r>
          </a:p>
          <a:p>
            <a:pPr algn="r" rtl="1" eaLnBrk="1" hangingPunct="1">
              <a:lnSpc>
                <a:spcPct val="150000"/>
              </a:lnSpc>
              <a:defRPr/>
            </a:pPr>
            <a:r>
              <a:rPr lang="he-IL" altLang="he-IL" dirty="0" smtClean="0">
                <a:solidFill>
                  <a:srgbClr val="1D4C72"/>
                </a:solidFill>
              </a:rPr>
              <a:t>    מהניסויים?</a:t>
            </a:r>
          </a:p>
        </p:txBody>
      </p:sp>
      <p:grpSp>
        <p:nvGrpSpPr>
          <p:cNvPr id="31751" name="Group 7"/>
          <p:cNvGrpSpPr>
            <a:grpSpLocks/>
          </p:cNvGrpSpPr>
          <p:nvPr/>
        </p:nvGrpSpPr>
        <p:grpSpPr bwMode="auto">
          <a:xfrm>
            <a:off x="250825" y="620713"/>
            <a:ext cx="4321175" cy="3529012"/>
            <a:chOff x="158" y="391"/>
            <a:chExt cx="2903" cy="2431"/>
          </a:xfrm>
        </p:grpSpPr>
        <p:graphicFrame>
          <p:nvGraphicFramePr>
            <p:cNvPr id="31752" name="Object 8"/>
            <p:cNvGraphicFramePr>
              <a:graphicFrameLocks noChangeAspect="1"/>
            </p:cNvGraphicFramePr>
            <p:nvPr/>
          </p:nvGraphicFramePr>
          <p:xfrm>
            <a:off x="158" y="391"/>
            <a:ext cx="2903" cy="2431"/>
          </p:xfrm>
          <a:graphic>
            <a:graphicData uri="http://schemas.openxmlformats.org/presentationml/2006/ole">
              <mc:AlternateContent xmlns:mc="http://schemas.openxmlformats.org/markup-compatibility/2006">
                <mc:Choice xmlns:v="urn:schemas-microsoft-com:vml" Requires="v">
                  <p:oleObj spid="_x0000_s31757" name="Chart" r:id="rId3" imgW="3686175" imgH="3086100" progId="Excel.Chart.8">
                    <p:embed/>
                  </p:oleObj>
                </mc:Choice>
                <mc:Fallback>
                  <p:oleObj name="Chart" r:id="rId3" imgW="3686175" imgH="3086100" progId="Excel.Char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391"/>
                          <a:ext cx="2903" cy="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3" name="Text Box 9"/>
            <p:cNvSpPr txBox="1">
              <a:spLocks noChangeArrowheads="1"/>
            </p:cNvSpPr>
            <p:nvPr/>
          </p:nvSpPr>
          <p:spPr bwMode="auto">
            <a:xfrm>
              <a:off x="1605" y="972"/>
              <a:ext cx="1230" cy="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sz="1400">
                  <a:solidFill>
                    <a:srgbClr val="000099"/>
                  </a:solidFill>
                </a:rPr>
                <a:t>______ החמצה במלח</a:t>
              </a:r>
            </a:p>
            <a:p>
              <a:pPr algn="r" rtl="1" eaLnBrk="1" hangingPunct="1"/>
              <a:r>
                <a:rPr lang="he-IL" altLang="he-IL" sz="1400">
                  <a:solidFill>
                    <a:srgbClr val="FF6600"/>
                  </a:solidFill>
                </a:rPr>
                <a:t>______ החמצה בחומץ</a:t>
              </a:r>
              <a:endParaRPr lang="en-US" altLang="he-IL" sz="1400">
                <a:solidFill>
                  <a:srgbClr val="FF6600"/>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549275"/>
            <a:ext cx="8183562" cy="56324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endParaRPr lang="he-IL" altLang="he-IL" dirty="0" smtClean="0">
              <a:solidFill>
                <a:srgbClr val="1D4C72"/>
              </a:solidFill>
            </a:endParaRPr>
          </a:p>
          <a:p>
            <a:pPr algn="r" rtl="1" eaLnBrk="1" hangingPunct="1">
              <a:defRPr/>
            </a:pPr>
            <a:r>
              <a:rPr lang="he-IL" altLang="he-IL" dirty="0" smtClean="0">
                <a:solidFill>
                  <a:srgbClr val="1D4C72"/>
                </a:solidFill>
              </a:rPr>
              <a:t>לפניכם שתי טבלאות. כל טבלה מתארת תוצאות של ניסוי נפרד שנערך במעבדה.</a:t>
            </a: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r>
              <a:rPr lang="he-IL" altLang="he-IL" dirty="0" smtClean="0">
                <a:solidFill>
                  <a:srgbClr val="1D4C72"/>
                </a:solidFill>
              </a:rPr>
              <a:t>א. בכל אחת מן הטבלאות, קבעו מהי שאלת החקר שבדק הניסוי.</a:t>
            </a:r>
          </a:p>
          <a:p>
            <a:pPr algn="r" rtl="1" eaLnBrk="1" hangingPunct="1">
              <a:defRPr/>
            </a:pPr>
            <a:r>
              <a:rPr lang="he-IL" altLang="he-IL" dirty="0" smtClean="0">
                <a:solidFill>
                  <a:srgbClr val="1D4C72"/>
                </a:solidFill>
              </a:rPr>
              <a:t>ב. איזה סוג גרף יש לשרטט בעבור כל אחד מהניסויים? נמקו.</a:t>
            </a:r>
          </a:p>
          <a:p>
            <a:pPr algn="r" rtl="1" eaLnBrk="1" hangingPunct="1">
              <a:defRPr/>
            </a:pPr>
            <a:r>
              <a:rPr lang="he-IL" altLang="he-IL" dirty="0" smtClean="0">
                <a:solidFill>
                  <a:srgbClr val="1D4C72"/>
                </a:solidFill>
              </a:rPr>
              <a:t>ג. מהו סוג הבקרה בכל אחד מהניסויים? נמקו.</a:t>
            </a:r>
          </a:p>
          <a:p>
            <a:pPr algn="r" rtl="1" eaLnBrk="1" hangingPunct="1">
              <a:defRPr/>
            </a:pPr>
            <a:r>
              <a:rPr lang="he-IL" altLang="he-IL" dirty="0" smtClean="0">
                <a:solidFill>
                  <a:srgbClr val="1D4C72"/>
                </a:solidFill>
              </a:rPr>
              <a:t>ד. רשמו כותרת מתאימה לכל טבלה.</a:t>
            </a:r>
          </a:p>
          <a:p>
            <a:pPr algn="r" rtl="1" eaLnBrk="1" hangingPunct="1">
              <a:defRPr/>
            </a:pPr>
            <a:endParaRPr lang="he-IL" altLang="he-IL" b="1" dirty="0" smtClean="0">
              <a:solidFill>
                <a:srgbClr val="1D4C72"/>
              </a:solidFill>
            </a:endParaRPr>
          </a:p>
        </p:txBody>
      </p:sp>
      <p:sp>
        <p:nvSpPr>
          <p:cNvPr id="32771"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שאלה 6</a:t>
            </a:r>
          </a:p>
        </p:txBody>
      </p:sp>
      <p:sp>
        <p:nvSpPr>
          <p:cNvPr id="32772"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1DE221-7FBB-4FA8-8052-24491D057F0A}" type="slidenum">
              <a:rPr lang="he-IL" altLang="he-IL" sz="1200">
                <a:solidFill>
                  <a:srgbClr val="A6A6A6"/>
                </a:solidFill>
              </a:rPr>
              <a:pPr eaLnBrk="1" hangingPunct="1"/>
              <a:t>28</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2774" name="Group 78"/>
          <p:cNvGrpSpPr>
            <a:grpSpLocks/>
          </p:cNvGrpSpPr>
          <p:nvPr/>
        </p:nvGrpSpPr>
        <p:grpSpPr bwMode="auto">
          <a:xfrm>
            <a:off x="323850" y="1196975"/>
            <a:ext cx="8496300" cy="3276600"/>
            <a:chOff x="204" y="912"/>
            <a:chExt cx="5352" cy="2064"/>
          </a:xfrm>
        </p:grpSpPr>
        <p:sp>
          <p:nvSpPr>
            <p:cNvPr id="32775" name="Rectangle 16"/>
            <p:cNvSpPr>
              <a:spLocks noChangeArrowheads="1"/>
            </p:cNvSpPr>
            <p:nvPr/>
          </p:nvSpPr>
          <p:spPr bwMode="auto">
            <a:xfrm>
              <a:off x="15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טבעי ובריא</a:t>
              </a:r>
              <a:endParaRPr lang="en-US" altLang="he-IL"/>
            </a:p>
          </p:txBody>
        </p:sp>
        <p:sp>
          <p:nvSpPr>
            <p:cNvPr id="32776" name="Rectangle 15"/>
            <p:cNvSpPr>
              <a:spLocks noChangeArrowheads="1"/>
            </p:cNvSpPr>
            <p:nvPr/>
          </p:nvSpPr>
          <p:spPr bwMode="auto">
            <a:xfrm>
              <a:off x="2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17</a:t>
              </a:r>
              <a:endParaRPr lang="en-US" altLang="he-IL"/>
            </a:p>
          </p:txBody>
        </p:sp>
        <p:sp>
          <p:nvSpPr>
            <p:cNvPr id="32777" name="Rectangle 14"/>
            <p:cNvSpPr>
              <a:spLocks noChangeArrowheads="1"/>
            </p:cNvSpPr>
            <p:nvPr/>
          </p:nvSpPr>
          <p:spPr bwMode="auto">
            <a:xfrm>
              <a:off x="15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מיטב השדה</a:t>
              </a:r>
              <a:endParaRPr lang="en-US" altLang="he-IL"/>
            </a:p>
          </p:txBody>
        </p:sp>
        <p:sp>
          <p:nvSpPr>
            <p:cNvPr id="32778" name="Rectangle 13"/>
            <p:cNvSpPr>
              <a:spLocks noChangeArrowheads="1"/>
            </p:cNvSpPr>
            <p:nvPr/>
          </p:nvSpPr>
          <p:spPr bwMode="auto">
            <a:xfrm>
              <a:off x="2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15</a:t>
              </a:r>
              <a:endParaRPr lang="en-US" altLang="he-IL"/>
            </a:p>
          </p:txBody>
        </p:sp>
        <p:sp>
          <p:nvSpPr>
            <p:cNvPr id="32779" name="Rectangle 12"/>
            <p:cNvSpPr>
              <a:spLocks noChangeArrowheads="1"/>
            </p:cNvSpPr>
            <p:nvPr/>
          </p:nvSpPr>
          <p:spPr bwMode="auto">
            <a:xfrm>
              <a:off x="15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רק אורגני</a:t>
              </a:r>
              <a:endParaRPr lang="en-US" altLang="he-IL"/>
            </a:p>
          </p:txBody>
        </p:sp>
        <p:sp>
          <p:nvSpPr>
            <p:cNvPr id="32780" name="Rectangle 11"/>
            <p:cNvSpPr>
              <a:spLocks noChangeArrowheads="1"/>
            </p:cNvSpPr>
            <p:nvPr/>
          </p:nvSpPr>
          <p:spPr bwMode="auto">
            <a:xfrm>
              <a:off x="2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18</a:t>
              </a:r>
              <a:endParaRPr lang="en-US" altLang="he-IL"/>
            </a:p>
          </p:txBody>
        </p:sp>
        <p:sp>
          <p:nvSpPr>
            <p:cNvPr id="32781" name="Rectangle 10"/>
            <p:cNvSpPr>
              <a:spLocks noChangeArrowheads="1"/>
            </p:cNvSpPr>
            <p:nvPr/>
          </p:nvSpPr>
          <p:spPr bwMode="auto">
            <a:xfrm>
              <a:off x="15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תנובת הארץ</a:t>
              </a:r>
              <a:endParaRPr lang="en-US" altLang="he-IL"/>
            </a:p>
          </p:txBody>
        </p:sp>
        <p:sp>
          <p:nvSpPr>
            <p:cNvPr id="32782" name="Rectangle 9"/>
            <p:cNvSpPr>
              <a:spLocks noChangeArrowheads="1"/>
            </p:cNvSpPr>
            <p:nvPr/>
          </p:nvSpPr>
          <p:spPr bwMode="auto">
            <a:xfrm>
              <a:off x="2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2783" name="Rectangle 8"/>
            <p:cNvSpPr>
              <a:spLocks noChangeArrowheads="1"/>
            </p:cNvSpPr>
            <p:nvPr/>
          </p:nvSpPr>
          <p:spPr bwMode="auto">
            <a:xfrm>
              <a:off x="15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יצרן שמן הפשתן</a:t>
              </a:r>
              <a:endParaRPr lang="en-US" altLang="he-IL" b="1">
                <a:solidFill>
                  <a:srgbClr val="1D4C72"/>
                </a:solidFill>
              </a:endParaRPr>
            </a:p>
          </p:txBody>
        </p:sp>
        <p:sp>
          <p:nvSpPr>
            <p:cNvPr id="32784" name="Rectangle 7"/>
            <p:cNvSpPr>
              <a:spLocks noChangeArrowheads="1"/>
            </p:cNvSpPr>
            <p:nvPr/>
          </p:nvSpPr>
          <p:spPr bwMode="auto">
            <a:xfrm>
              <a:off x="2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החומצה האולאית בשמן, </a:t>
              </a:r>
              <a:r>
                <a:rPr lang="en-US" altLang="he-IL" b="1">
                  <a:solidFill>
                    <a:srgbClr val="1D4C72"/>
                  </a:solidFill>
                </a:rPr>
                <a:t>C18:1</a:t>
              </a:r>
              <a:r>
                <a:rPr lang="el-GR" altLang="he-IL" b="1">
                  <a:solidFill>
                    <a:srgbClr val="1D4C72"/>
                  </a:solidFill>
                </a:rPr>
                <a:t>ω</a:t>
              </a:r>
              <a:r>
                <a:rPr lang="en-US" altLang="he-IL" b="1">
                  <a:solidFill>
                    <a:srgbClr val="1D4C72"/>
                  </a:solidFill>
                </a:rPr>
                <a:t>9</a:t>
              </a:r>
              <a:endParaRPr lang="el-GR" altLang="he-IL" b="1">
                <a:solidFill>
                  <a:srgbClr val="1D4C72"/>
                </a:solidFill>
              </a:endParaRPr>
            </a:p>
          </p:txBody>
        </p:sp>
        <p:sp>
          <p:nvSpPr>
            <p:cNvPr id="32785" name="Line 17"/>
            <p:cNvSpPr>
              <a:spLocks noChangeShapeType="1"/>
            </p:cNvSpPr>
            <p:nvPr/>
          </p:nvSpPr>
          <p:spPr bwMode="auto">
            <a:xfrm>
              <a:off x="204"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Line 18"/>
            <p:cNvSpPr>
              <a:spLocks noChangeShapeType="1"/>
            </p:cNvSpPr>
            <p:nvPr/>
          </p:nvSpPr>
          <p:spPr bwMode="auto">
            <a:xfrm>
              <a:off x="204"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7" name="Line 19"/>
            <p:cNvSpPr>
              <a:spLocks noChangeShapeType="1"/>
            </p:cNvSpPr>
            <p:nvPr/>
          </p:nvSpPr>
          <p:spPr bwMode="auto">
            <a:xfrm>
              <a:off x="204"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8" name="Line 20"/>
            <p:cNvSpPr>
              <a:spLocks noChangeShapeType="1"/>
            </p:cNvSpPr>
            <p:nvPr/>
          </p:nvSpPr>
          <p:spPr bwMode="auto">
            <a:xfrm>
              <a:off x="204"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9" name="Line 21"/>
            <p:cNvSpPr>
              <a:spLocks noChangeShapeType="1"/>
            </p:cNvSpPr>
            <p:nvPr/>
          </p:nvSpPr>
          <p:spPr bwMode="auto">
            <a:xfrm>
              <a:off x="204"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0" name="Line 22"/>
            <p:cNvSpPr>
              <a:spLocks noChangeShapeType="1"/>
            </p:cNvSpPr>
            <p:nvPr/>
          </p:nvSpPr>
          <p:spPr bwMode="auto">
            <a:xfrm>
              <a:off x="204"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1" name="Line 23"/>
            <p:cNvSpPr>
              <a:spLocks noChangeShapeType="1"/>
            </p:cNvSpPr>
            <p:nvPr/>
          </p:nvSpPr>
          <p:spPr bwMode="auto">
            <a:xfrm>
              <a:off x="2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2" name="Line 24"/>
            <p:cNvSpPr>
              <a:spLocks noChangeShapeType="1"/>
            </p:cNvSpPr>
            <p:nvPr/>
          </p:nvSpPr>
          <p:spPr bwMode="auto">
            <a:xfrm>
              <a:off x="1504"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3" name="Line 25"/>
            <p:cNvSpPr>
              <a:spLocks noChangeShapeType="1"/>
            </p:cNvSpPr>
            <p:nvPr/>
          </p:nvSpPr>
          <p:spPr bwMode="auto">
            <a:xfrm>
              <a:off x="28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4" name="Rectangle 57"/>
            <p:cNvSpPr>
              <a:spLocks noChangeArrowheads="1"/>
            </p:cNvSpPr>
            <p:nvPr/>
          </p:nvSpPr>
          <p:spPr bwMode="auto">
            <a:xfrm>
              <a:off x="42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36</a:t>
              </a:r>
              <a:endParaRPr lang="en-US" altLang="he-IL"/>
            </a:p>
          </p:txBody>
        </p:sp>
        <p:sp>
          <p:nvSpPr>
            <p:cNvPr id="32795" name="Rectangle 58"/>
            <p:cNvSpPr>
              <a:spLocks noChangeArrowheads="1"/>
            </p:cNvSpPr>
            <p:nvPr/>
          </p:nvSpPr>
          <p:spPr bwMode="auto">
            <a:xfrm>
              <a:off x="29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50</a:t>
              </a:r>
              <a:endParaRPr lang="en-US" altLang="he-IL"/>
            </a:p>
          </p:txBody>
        </p:sp>
        <p:sp>
          <p:nvSpPr>
            <p:cNvPr id="32796" name="Rectangle 59"/>
            <p:cNvSpPr>
              <a:spLocks noChangeArrowheads="1"/>
            </p:cNvSpPr>
            <p:nvPr/>
          </p:nvSpPr>
          <p:spPr bwMode="auto">
            <a:xfrm>
              <a:off x="42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24</a:t>
              </a:r>
              <a:endParaRPr lang="en-US" altLang="he-IL"/>
            </a:p>
          </p:txBody>
        </p:sp>
        <p:sp>
          <p:nvSpPr>
            <p:cNvPr id="32797" name="Rectangle 60"/>
            <p:cNvSpPr>
              <a:spLocks noChangeArrowheads="1"/>
            </p:cNvSpPr>
            <p:nvPr/>
          </p:nvSpPr>
          <p:spPr bwMode="auto">
            <a:xfrm>
              <a:off x="29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60</a:t>
              </a:r>
              <a:endParaRPr lang="en-US" altLang="he-IL"/>
            </a:p>
          </p:txBody>
        </p:sp>
        <p:sp>
          <p:nvSpPr>
            <p:cNvPr id="32798" name="Rectangle 61"/>
            <p:cNvSpPr>
              <a:spLocks noChangeArrowheads="1"/>
            </p:cNvSpPr>
            <p:nvPr/>
          </p:nvSpPr>
          <p:spPr bwMode="auto">
            <a:xfrm>
              <a:off x="42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2799" name="Rectangle 62"/>
            <p:cNvSpPr>
              <a:spLocks noChangeArrowheads="1"/>
            </p:cNvSpPr>
            <p:nvPr/>
          </p:nvSpPr>
          <p:spPr bwMode="auto">
            <a:xfrm>
              <a:off x="29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85</a:t>
              </a:r>
              <a:endParaRPr lang="en-US" altLang="he-IL"/>
            </a:p>
          </p:txBody>
        </p:sp>
        <p:sp>
          <p:nvSpPr>
            <p:cNvPr id="32800" name="Rectangle 63"/>
            <p:cNvSpPr>
              <a:spLocks noChangeArrowheads="1"/>
            </p:cNvSpPr>
            <p:nvPr/>
          </p:nvSpPr>
          <p:spPr bwMode="auto">
            <a:xfrm>
              <a:off x="42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0</a:t>
              </a:r>
              <a:endParaRPr lang="en-US" altLang="he-IL"/>
            </a:p>
          </p:txBody>
        </p:sp>
        <p:sp>
          <p:nvSpPr>
            <p:cNvPr id="32801" name="Rectangle 64"/>
            <p:cNvSpPr>
              <a:spLocks noChangeArrowheads="1"/>
            </p:cNvSpPr>
            <p:nvPr/>
          </p:nvSpPr>
          <p:spPr bwMode="auto">
            <a:xfrm>
              <a:off x="29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100</a:t>
              </a:r>
              <a:endParaRPr lang="en-US" altLang="he-IL"/>
            </a:p>
          </p:txBody>
        </p:sp>
        <p:sp>
          <p:nvSpPr>
            <p:cNvPr id="32802" name="Rectangle 65"/>
            <p:cNvSpPr>
              <a:spLocks noChangeArrowheads="1"/>
            </p:cNvSpPr>
            <p:nvPr/>
          </p:nvSpPr>
          <p:spPr bwMode="auto">
            <a:xfrm>
              <a:off x="42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זמן השריית גרעיני התירס במים לפני הטיגון בסיר (שעות)</a:t>
              </a:r>
              <a:endParaRPr lang="en-US" altLang="he-IL" b="1">
                <a:solidFill>
                  <a:srgbClr val="1D4C72"/>
                </a:solidFill>
              </a:endParaRPr>
            </a:p>
          </p:txBody>
        </p:sp>
        <p:sp>
          <p:nvSpPr>
            <p:cNvPr id="32803" name="Rectangle 66"/>
            <p:cNvSpPr>
              <a:spLocks noChangeArrowheads="1"/>
            </p:cNvSpPr>
            <p:nvPr/>
          </p:nvSpPr>
          <p:spPr bwMode="auto">
            <a:xfrm>
              <a:off x="29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הגרעינים שהתבקעו והפכו לפופקורן</a:t>
              </a:r>
              <a:endParaRPr lang="el-GR" altLang="he-IL" b="1">
                <a:solidFill>
                  <a:srgbClr val="1D4C72"/>
                </a:solidFill>
              </a:endParaRPr>
            </a:p>
          </p:txBody>
        </p:sp>
        <p:sp>
          <p:nvSpPr>
            <p:cNvPr id="32804" name="Line 67"/>
            <p:cNvSpPr>
              <a:spLocks noChangeShapeType="1"/>
            </p:cNvSpPr>
            <p:nvPr/>
          </p:nvSpPr>
          <p:spPr bwMode="auto">
            <a:xfrm>
              <a:off x="2956"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5" name="Line 68"/>
            <p:cNvSpPr>
              <a:spLocks noChangeShapeType="1"/>
            </p:cNvSpPr>
            <p:nvPr/>
          </p:nvSpPr>
          <p:spPr bwMode="auto">
            <a:xfrm>
              <a:off x="2956"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6" name="Line 69"/>
            <p:cNvSpPr>
              <a:spLocks noChangeShapeType="1"/>
            </p:cNvSpPr>
            <p:nvPr/>
          </p:nvSpPr>
          <p:spPr bwMode="auto">
            <a:xfrm>
              <a:off x="2956"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7" name="Line 70"/>
            <p:cNvSpPr>
              <a:spLocks noChangeShapeType="1"/>
            </p:cNvSpPr>
            <p:nvPr/>
          </p:nvSpPr>
          <p:spPr bwMode="auto">
            <a:xfrm>
              <a:off x="2956"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8" name="Line 71"/>
            <p:cNvSpPr>
              <a:spLocks noChangeShapeType="1"/>
            </p:cNvSpPr>
            <p:nvPr/>
          </p:nvSpPr>
          <p:spPr bwMode="auto">
            <a:xfrm>
              <a:off x="2956"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9" name="Line 72"/>
            <p:cNvSpPr>
              <a:spLocks noChangeShapeType="1"/>
            </p:cNvSpPr>
            <p:nvPr/>
          </p:nvSpPr>
          <p:spPr bwMode="auto">
            <a:xfrm>
              <a:off x="2956"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0" name="Line 73"/>
            <p:cNvSpPr>
              <a:spLocks noChangeShapeType="1"/>
            </p:cNvSpPr>
            <p:nvPr/>
          </p:nvSpPr>
          <p:spPr bwMode="auto">
            <a:xfrm>
              <a:off x="29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1" name="Line 74"/>
            <p:cNvSpPr>
              <a:spLocks noChangeShapeType="1"/>
            </p:cNvSpPr>
            <p:nvPr/>
          </p:nvSpPr>
          <p:spPr bwMode="auto">
            <a:xfrm>
              <a:off x="4256"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2" name="Line 75"/>
            <p:cNvSpPr>
              <a:spLocks noChangeShapeType="1"/>
            </p:cNvSpPr>
            <p:nvPr/>
          </p:nvSpPr>
          <p:spPr bwMode="auto">
            <a:xfrm>
              <a:off x="55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3" name="Text Box 76"/>
            <p:cNvSpPr txBox="1">
              <a:spLocks noChangeArrowheads="1"/>
            </p:cNvSpPr>
            <p:nvPr/>
          </p:nvSpPr>
          <p:spPr bwMode="auto">
            <a:xfrm>
              <a:off x="4150" y="912"/>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a:t>
              </a:r>
            </a:p>
          </p:txBody>
        </p:sp>
        <p:sp>
          <p:nvSpPr>
            <p:cNvPr id="32814" name="Text Box 77"/>
            <p:cNvSpPr txBox="1">
              <a:spLocks noChangeArrowheads="1"/>
            </p:cNvSpPr>
            <p:nvPr/>
          </p:nvSpPr>
          <p:spPr bwMode="auto">
            <a:xfrm>
              <a:off x="1449" y="93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II</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6, א'</a:t>
            </a:r>
          </a:p>
        </p:txBody>
      </p:sp>
      <p:sp>
        <p:nvSpPr>
          <p:cNvPr id="33795"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633C9A-7182-4E46-BF77-2B898111F1AC}" type="slidenum">
              <a:rPr lang="he-IL" altLang="he-IL" sz="1200">
                <a:solidFill>
                  <a:srgbClr val="A6A6A6"/>
                </a:solidFill>
              </a:rPr>
              <a:pPr eaLnBrk="1" hangingPunct="1"/>
              <a:t>29</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0825" y="4619625"/>
            <a:ext cx="8629650" cy="1833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r>
              <a:rPr lang="he-IL" altLang="he-IL" b="1" smtClean="0">
                <a:solidFill>
                  <a:srgbClr val="1D4C72"/>
                </a:solidFill>
              </a:rPr>
              <a:t>ניסוי </a:t>
            </a:r>
            <a:r>
              <a:rPr lang="en-US" altLang="he-IL" b="1" smtClean="0">
                <a:solidFill>
                  <a:srgbClr val="1D4C72"/>
                </a:solidFill>
              </a:rPr>
              <a:t>I</a:t>
            </a:r>
            <a:r>
              <a:rPr lang="he-IL" altLang="he-IL" b="1" smtClean="0">
                <a:solidFill>
                  <a:srgbClr val="1D4C72"/>
                </a:solidFill>
              </a:rPr>
              <a:t>:</a:t>
            </a:r>
          </a:p>
          <a:p>
            <a:pPr algn="r" rtl="1" eaLnBrk="1" hangingPunct="1">
              <a:defRPr/>
            </a:pPr>
            <a:r>
              <a:rPr lang="he-IL" altLang="he-IL" smtClean="0"/>
              <a:t>כיצד ישפיע זמן ההשרייה של גרעיני התירס במים לפני טיגונם, על אחוז גרעיני התירס שיתבקעו?</a:t>
            </a:r>
          </a:p>
          <a:p>
            <a:pPr algn="r" rtl="1" eaLnBrk="1" hangingPunct="1">
              <a:defRPr/>
            </a:pPr>
            <a:endParaRPr lang="he-IL" altLang="he-IL" b="1" smtClean="0">
              <a:solidFill>
                <a:srgbClr val="1D4C72"/>
              </a:solidFill>
            </a:endParaRPr>
          </a:p>
          <a:p>
            <a:pPr algn="r" rtl="1" eaLnBrk="1" hangingPunct="1">
              <a:defRPr/>
            </a:pPr>
            <a:r>
              <a:rPr lang="he-IL" altLang="he-IL" b="1" smtClean="0">
                <a:solidFill>
                  <a:srgbClr val="1D4C72"/>
                </a:solidFill>
              </a:rPr>
              <a:t>ניסוי </a:t>
            </a:r>
            <a:r>
              <a:rPr lang="en-US" altLang="he-IL" b="1" smtClean="0">
                <a:solidFill>
                  <a:srgbClr val="1D4C72"/>
                </a:solidFill>
              </a:rPr>
              <a:t>II</a:t>
            </a:r>
            <a:r>
              <a:rPr lang="he-IL" altLang="he-IL" b="1" smtClean="0">
                <a:solidFill>
                  <a:srgbClr val="1D4C72"/>
                </a:solidFill>
              </a:rPr>
              <a:t>:</a:t>
            </a:r>
          </a:p>
          <a:p>
            <a:pPr algn="r" rtl="1" eaLnBrk="1" hangingPunct="1">
              <a:defRPr/>
            </a:pPr>
            <a:r>
              <a:rPr lang="he-IL" altLang="he-IL" smtClean="0"/>
              <a:t>כיצד משתנה אחוז החומצה האולאית בשמני פשתן של יצרנים שונים?</a:t>
            </a:r>
          </a:p>
          <a:p>
            <a:pPr algn="r" rtl="1" eaLnBrk="1" hangingPunct="1">
              <a:defRPr/>
            </a:pPr>
            <a:endParaRPr lang="he-IL" altLang="he-IL" smtClean="0"/>
          </a:p>
          <a:p>
            <a:pPr algn="r" rtl="1" eaLnBrk="1" hangingPunct="1">
              <a:defRPr/>
            </a:pPr>
            <a:endParaRPr lang="he-IL" altLang="he-IL" smtClean="0">
              <a:solidFill>
                <a:srgbClr val="595959"/>
              </a:solidFill>
            </a:endParaRPr>
          </a:p>
        </p:txBody>
      </p:sp>
      <p:sp>
        <p:nvSpPr>
          <p:cNvPr id="6" name="TextBox 5"/>
          <p:cNvSpPr txBox="1"/>
          <p:nvPr/>
        </p:nvSpPr>
        <p:spPr>
          <a:xfrm>
            <a:off x="468313" y="549275"/>
            <a:ext cx="8183562" cy="3937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solidFill>
                  <a:srgbClr val="1D4C72"/>
                </a:solidFill>
              </a:rPr>
              <a:t>שאלה 6:</a:t>
            </a: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r>
              <a:rPr lang="he-IL" altLang="he-IL" smtClean="0">
                <a:solidFill>
                  <a:srgbClr val="1D4C72"/>
                </a:solidFill>
              </a:rPr>
              <a:t>א. בכל אחת מן הטבלאות, קבעו מהי שאלת החקר שאותה בדק הניסוי.</a:t>
            </a:r>
          </a:p>
        </p:txBody>
      </p:sp>
      <p:grpSp>
        <p:nvGrpSpPr>
          <p:cNvPr id="33799" name="Group 48"/>
          <p:cNvGrpSpPr>
            <a:grpSpLocks/>
          </p:cNvGrpSpPr>
          <p:nvPr/>
        </p:nvGrpSpPr>
        <p:grpSpPr bwMode="auto">
          <a:xfrm>
            <a:off x="323850" y="620713"/>
            <a:ext cx="8496300" cy="3276600"/>
            <a:chOff x="204" y="912"/>
            <a:chExt cx="5352" cy="2064"/>
          </a:xfrm>
        </p:grpSpPr>
        <p:sp>
          <p:nvSpPr>
            <p:cNvPr id="33800" name="Rectangle 49"/>
            <p:cNvSpPr>
              <a:spLocks noChangeArrowheads="1"/>
            </p:cNvSpPr>
            <p:nvPr/>
          </p:nvSpPr>
          <p:spPr bwMode="auto">
            <a:xfrm>
              <a:off x="15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טבעי ובריא</a:t>
              </a:r>
              <a:endParaRPr lang="en-US" altLang="he-IL"/>
            </a:p>
          </p:txBody>
        </p:sp>
        <p:sp>
          <p:nvSpPr>
            <p:cNvPr id="33801" name="Rectangle 50"/>
            <p:cNvSpPr>
              <a:spLocks noChangeArrowheads="1"/>
            </p:cNvSpPr>
            <p:nvPr/>
          </p:nvSpPr>
          <p:spPr bwMode="auto">
            <a:xfrm>
              <a:off x="2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17</a:t>
              </a:r>
              <a:endParaRPr lang="en-US" altLang="he-IL"/>
            </a:p>
          </p:txBody>
        </p:sp>
        <p:sp>
          <p:nvSpPr>
            <p:cNvPr id="33802" name="Rectangle 51"/>
            <p:cNvSpPr>
              <a:spLocks noChangeArrowheads="1"/>
            </p:cNvSpPr>
            <p:nvPr/>
          </p:nvSpPr>
          <p:spPr bwMode="auto">
            <a:xfrm>
              <a:off x="15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מיטב השדה</a:t>
              </a:r>
              <a:endParaRPr lang="en-US" altLang="he-IL"/>
            </a:p>
          </p:txBody>
        </p:sp>
        <p:sp>
          <p:nvSpPr>
            <p:cNvPr id="33803" name="Rectangle 52"/>
            <p:cNvSpPr>
              <a:spLocks noChangeArrowheads="1"/>
            </p:cNvSpPr>
            <p:nvPr/>
          </p:nvSpPr>
          <p:spPr bwMode="auto">
            <a:xfrm>
              <a:off x="2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15</a:t>
              </a:r>
              <a:endParaRPr lang="en-US" altLang="he-IL"/>
            </a:p>
          </p:txBody>
        </p:sp>
        <p:sp>
          <p:nvSpPr>
            <p:cNvPr id="33804" name="Rectangle 53"/>
            <p:cNvSpPr>
              <a:spLocks noChangeArrowheads="1"/>
            </p:cNvSpPr>
            <p:nvPr/>
          </p:nvSpPr>
          <p:spPr bwMode="auto">
            <a:xfrm>
              <a:off x="15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רק אורגני</a:t>
              </a:r>
              <a:endParaRPr lang="en-US" altLang="he-IL"/>
            </a:p>
          </p:txBody>
        </p:sp>
        <p:sp>
          <p:nvSpPr>
            <p:cNvPr id="33805" name="Rectangle 54"/>
            <p:cNvSpPr>
              <a:spLocks noChangeArrowheads="1"/>
            </p:cNvSpPr>
            <p:nvPr/>
          </p:nvSpPr>
          <p:spPr bwMode="auto">
            <a:xfrm>
              <a:off x="2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18</a:t>
              </a:r>
              <a:endParaRPr lang="en-US" altLang="he-IL"/>
            </a:p>
          </p:txBody>
        </p:sp>
        <p:sp>
          <p:nvSpPr>
            <p:cNvPr id="33806" name="Rectangle 55"/>
            <p:cNvSpPr>
              <a:spLocks noChangeArrowheads="1"/>
            </p:cNvSpPr>
            <p:nvPr/>
          </p:nvSpPr>
          <p:spPr bwMode="auto">
            <a:xfrm>
              <a:off x="15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תנובת הארץ</a:t>
              </a:r>
              <a:endParaRPr lang="en-US" altLang="he-IL"/>
            </a:p>
          </p:txBody>
        </p:sp>
        <p:sp>
          <p:nvSpPr>
            <p:cNvPr id="33807" name="Rectangle 56"/>
            <p:cNvSpPr>
              <a:spLocks noChangeArrowheads="1"/>
            </p:cNvSpPr>
            <p:nvPr/>
          </p:nvSpPr>
          <p:spPr bwMode="auto">
            <a:xfrm>
              <a:off x="2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3808" name="Rectangle 57"/>
            <p:cNvSpPr>
              <a:spLocks noChangeArrowheads="1"/>
            </p:cNvSpPr>
            <p:nvPr/>
          </p:nvSpPr>
          <p:spPr bwMode="auto">
            <a:xfrm>
              <a:off x="15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יצרן שמן הפשתן</a:t>
              </a:r>
              <a:endParaRPr lang="en-US" altLang="he-IL" b="1">
                <a:solidFill>
                  <a:srgbClr val="1D4C72"/>
                </a:solidFill>
              </a:endParaRPr>
            </a:p>
          </p:txBody>
        </p:sp>
        <p:sp>
          <p:nvSpPr>
            <p:cNvPr id="33809" name="Rectangle 58"/>
            <p:cNvSpPr>
              <a:spLocks noChangeArrowheads="1"/>
            </p:cNvSpPr>
            <p:nvPr/>
          </p:nvSpPr>
          <p:spPr bwMode="auto">
            <a:xfrm>
              <a:off x="2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החומצה האולאית בשמן, </a:t>
              </a:r>
              <a:r>
                <a:rPr lang="en-US" altLang="he-IL" b="1">
                  <a:solidFill>
                    <a:srgbClr val="1D4C72"/>
                  </a:solidFill>
                </a:rPr>
                <a:t>C18:1</a:t>
              </a:r>
              <a:r>
                <a:rPr lang="el-GR" altLang="he-IL" b="1">
                  <a:solidFill>
                    <a:srgbClr val="1D4C72"/>
                  </a:solidFill>
                </a:rPr>
                <a:t>ω</a:t>
              </a:r>
              <a:r>
                <a:rPr lang="en-US" altLang="he-IL" b="1">
                  <a:solidFill>
                    <a:srgbClr val="1D4C72"/>
                  </a:solidFill>
                </a:rPr>
                <a:t>9</a:t>
              </a:r>
              <a:endParaRPr lang="el-GR" altLang="he-IL" b="1">
                <a:solidFill>
                  <a:srgbClr val="1D4C72"/>
                </a:solidFill>
              </a:endParaRPr>
            </a:p>
          </p:txBody>
        </p:sp>
        <p:sp>
          <p:nvSpPr>
            <p:cNvPr id="33810" name="Line 59"/>
            <p:cNvSpPr>
              <a:spLocks noChangeShapeType="1"/>
            </p:cNvSpPr>
            <p:nvPr/>
          </p:nvSpPr>
          <p:spPr bwMode="auto">
            <a:xfrm>
              <a:off x="204"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Line 60"/>
            <p:cNvSpPr>
              <a:spLocks noChangeShapeType="1"/>
            </p:cNvSpPr>
            <p:nvPr/>
          </p:nvSpPr>
          <p:spPr bwMode="auto">
            <a:xfrm>
              <a:off x="204"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2" name="Line 61"/>
            <p:cNvSpPr>
              <a:spLocks noChangeShapeType="1"/>
            </p:cNvSpPr>
            <p:nvPr/>
          </p:nvSpPr>
          <p:spPr bwMode="auto">
            <a:xfrm>
              <a:off x="204"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Line 62"/>
            <p:cNvSpPr>
              <a:spLocks noChangeShapeType="1"/>
            </p:cNvSpPr>
            <p:nvPr/>
          </p:nvSpPr>
          <p:spPr bwMode="auto">
            <a:xfrm>
              <a:off x="204"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4" name="Line 63"/>
            <p:cNvSpPr>
              <a:spLocks noChangeShapeType="1"/>
            </p:cNvSpPr>
            <p:nvPr/>
          </p:nvSpPr>
          <p:spPr bwMode="auto">
            <a:xfrm>
              <a:off x="204"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Line 64"/>
            <p:cNvSpPr>
              <a:spLocks noChangeShapeType="1"/>
            </p:cNvSpPr>
            <p:nvPr/>
          </p:nvSpPr>
          <p:spPr bwMode="auto">
            <a:xfrm>
              <a:off x="204"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6" name="Line 65"/>
            <p:cNvSpPr>
              <a:spLocks noChangeShapeType="1"/>
            </p:cNvSpPr>
            <p:nvPr/>
          </p:nvSpPr>
          <p:spPr bwMode="auto">
            <a:xfrm>
              <a:off x="2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7" name="Line 66"/>
            <p:cNvSpPr>
              <a:spLocks noChangeShapeType="1"/>
            </p:cNvSpPr>
            <p:nvPr/>
          </p:nvSpPr>
          <p:spPr bwMode="auto">
            <a:xfrm>
              <a:off x="1504"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8" name="Line 67"/>
            <p:cNvSpPr>
              <a:spLocks noChangeShapeType="1"/>
            </p:cNvSpPr>
            <p:nvPr/>
          </p:nvSpPr>
          <p:spPr bwMode="auto">
            <a:xfrm>
              <a:off x="28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9" name="Rectangle 68"/>
            <p:cNvSpPr>
              <a:spLocks noChangeArrowheads="1"/>
            </p:cNvSpPr>
            <p:nvPr/>
          </p:nvSpPr>
          <p:spPr bwMode="auto">
            <a:xfrm>
              <a:off x="42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36</a:t>
              </a:r>
              <a:endParaRPr lang="en-US" altLang="he-IL"/>
            </a:p>
          </p:txBody>
        </p:sp>
        <p:sp>
          <p:nvSpPr>
            <p:cNvPr id="33820" name="Rectangle 69"/>
            <p:cNvSpPr>
              <a:spLocks noChangeArrowheads="1"/>
            </p:cNvSpPr>
            <p:nvPr/>
          </p:nvSpPr>
          <p:spPr bwMode="auto">
            <a:xfrm>
              <a:off x="29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50</a:t>
              </a:r>
              <a:endParaRPr lang="en-US" altLang="he-IL"/>
            </a:p>
          </p:txBody>
        </p:sp>
        <p:sp>
          <p:nvSpPr>
            <p:cNvPr id="33821" name="Rectangle 70"/>
            <p:cNvSpPr>
              <a:spLocks noChangeArrowheads="1"/>
            </p:cNvSpPr>
            <p:nvPr/>
          </p:nvSpPr>
          <p:spPr bwMode="auto">
            <a:xfrm>
              <a:off x="42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24</a:t>
              </a:r>
              <a:endParaRPr lang="en-US" altLang="he-IL"/>
            </a:p>
          </p:txBody>
        </p:sp>
        <p:sp>
          <p:nvSpPr>
            <p:cNvPr id="33822" name="Rectangle 71"/>
            <p:cNvSpPr>
              <a:spLocks noChangeArrowheads="1"/>
            </p:cNvSpPr>
            <p:nvPr/>
          </p:nvSpPr>
          <p:spPr bwMode="auto">
            <a:xfrm>
              <a:off x="29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60</a:t>
              </a:r>
              <a:endParaRPr lang="en-US" altLang="he-IL"/>
            </a:p>
          </p:txBody>
        </p:sp>
        <p:sp>
          <p:nvSpPr>
            <p:cNvPr id="33823" name="Rectangle 72"/>
            <p:cNvSpPr>
              <a:spLocks noChangeArrowheads="1"/>
            </p:cNvSpPr>
            <p:nvPr/>
          </p:nvSpPr>
          <p:spPr bwMode="auto">
            <a:xfrm>
              <a:off x="42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3824" name="Rectangle 73"/>
            <p:cNvSpPr>
              <a:spLocks noChangeArrowheads="1"/>
            </p:cNvSpPr>
            <p:nvPr/>
          </p:nvSpPr>
          <p:spPr bwMode="auto">
            <a:xfrm>
              <a:off x="29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85</a:t>
              </a:r>
              <a:endParaRPr lang="en-US" altLang="he-IL"/>
            </a:p>
          </p:txBody>
        </p:sp>
        <p:sp>
          <p:nvSpPr>
            <p:cNvPr id="33825" name="Rectangle 74"/>
            <p:cNvSpPr>
              <a:spLocks noChangeArrowheads="1"/>
            </p:cNvSpPr>
            <p:nvPr/>
          </p:nvSpPr>
          <p:spPr bwMode="auto">
            <a:xfrm>
              <a:off x="42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0</a:t>
              </a:r>
              <a:endParaRPr lang="en-US" altLang="he-IL"/>
            </a:p>
          </p:txBody>
        </p:sp>
        <p:sp>
          <p:nvSpPr>
            <p:cNvPr id="33826" name="Rectangle 75"/>
            <p:cNvSpPr>
              <a:spLocks noChangeArrowheads="1"/>
            </p:cNvSpPr>
            <p:nvPr/>
          </p:nvSpPr>
          <p:spPr bwMode="auto">
            <a:xfrm>
              <a:off x="29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100</a:t>
              </a:r>
              <a:endParaRPr lang="en-US" altLang="he-IL"/>
            </a:p>
          </p:txBody>
        </p:sp>
        <p:sp>
          <p:nvSpPr>
            <p:cNvPr id="33827" name="Rectangle 76"/>
            <p:cNvSpPr>
              <a:spLocks noChangeArrowheads="1"/>
            </p:cNvSpPr>
            <p:nvPr/>
          </p:nvSpPr>
          <p:spPr bwMode="auto">
            <a:xfrm>
              <a:off x="42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זמן השריית גרעיני התירס במים לפני הטיגון בסיר (שעות)</a:t>
              </a:r>
              <a:endParaRPr lang="en-US" altLang="he-IL" b="1">
                <a:solidFill>
                  <a:srgbClr val="1D4C72"/>
                </a:solidFill>
              </a:endParaRPr>
            </a:p>
          </p:txBody>
        </p:sp>
        <p:sp>
          <p:nvSpPr>
            <p:cNvPr id="33828" name="Rectangle 77"/>
            <p:cNvSpPr>
              <a:spLocks noChangeArrowheads="1"/>
            </p:cNvSpPr>
            <p:nvPr/>
          </p:nvSpPr>
          <p:spPr bwMode="auto">
            <a:xfrm>
              <a:off x="29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הגרעינים שהתבקעו והפכו לפופקורן</a:t>
              </a:r>
              <a:endParaRPr lang="el-GR" altLang="he-IL" b="1">
                <a:solidFill>
                  <a:srgbClr val="1D4C72"/>
                </a:solidFill>
              </a:endParaRPr>
            </a:p>
          </p:txBody>
        </p:sp>
        <p:sp>
          <p:nvSpPr>
            <p:cNvPr id="33829" name="Line 78"/>
            <p:cNvSpPr>
              <a:spLocks noChangeShapeType="1"/>
            </p:cNvSpPr>
            <p:nvPr/>
          </p:nvSpPr>
          <p:spPr bwMode="auto">
            <a:xfrm>
              <a:off x="2956"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0" name="Line 79"/>
            <p:cNvSpPr>
              <a:spLocks noChangeShapeType="1"/>
            </p:cNvSpPr>
            <p:nvPr/>
          </p:nvSpPr>
          <p:spPr bwMode="auto">
            <a:xfrm>
              <a:off x="2956"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1" name="Line 80"/>
            <p:cNvSpPr>
              <a:spLocks noChangeShapeType="1"/>
            </p:cNvSpPr>
            <p:nvPr/>
          </p:nvSpPr>
          <p:spPr bwMode="auto">
            <a:xfrm>
              <a:off x="2956"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2" name="Line 81"/>
            <p:cNvSpPr>
              <a:spLocks noChangeShapeType="1"/>
            </p:cNvSpPr>
            <p:nvPr/>
          </p:nvSpPr>
          <p:spPr bwMode="auto">
            <a:xfrm>
              <a:off x="2956"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3" name="Line 82"/>
            <p:cNvSpPr>
              <a:spLocks noChangeShapeType="1"/>
            </p:cNvSpPr>
            <p:nvPr/>
          </p:nvSpPr>
          <p:spPr bwMode="auto">
            <a:xfrm>
              <a:off x="2956"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4" name="Line 83"/>
            <p:cNvSpPr>
              <a:spLocks noChangeShapeType="1"/>
            </p:cNvSpPr>
            <p:nvPr/>
          </p:nvSpPr>
          <p:spPr bwMode="auto">
            <a:xfrm>
              <a:off x="2956"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5" name="Line 84"/>
            <p:cNvSpPr>
              <a:spLocks noChangeShapeType="1"/>
            </p:cNvSpPr>
            <p:nvPr/>
          </p:nvSpPr>
          <p:spPr bwMode="auto">
            <a:xfrm>
              <a:off x="29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6" name="Line 85"/>
            <p:cNvSpPr>
              <a:spLocks noChangeShapeType="1"/>
            </p:cNvSpPr>
            <p:nvPr/>
          </p:nvSpPr>
          <p:spPr bwMode="auto">
            <a:xfrm>
              <a:off x="4256"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7" name="Line 86"/>
            <p:cNvSpPr>
              <a:spLocks noChangeShapeType="1"/>
            </p:cNvSpPr>
            <p:nvPr/>
          </p:nvSpPr>
          <p:spPr bwMode="auto">
            <a:xfrm>
              <a:off x="55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8" name="Text Box 87"/>
            <p:cNvSpPr txBox="1">
              <a:spLocks noChangeArrowheads="1"/>
            </p:cNvSpPr>
            <p:nvPr/>
          </p:nvSpPr>
          <p:spPr bwMode="auto">
            <a:xfrm>
              <a:off x="4150" y="912"/>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a:t>
              </a:r>
            </a:p>
          </p:txBody>
        </p:sp>
        <p:sp>
          <p:nvSpPr>
            <p:cNvPr id="33839" name="Text Box 88"/>
            <p:cNvSpPr txBox="1">
              <a:spLocks noChangeArrowheads="1"/>
            </p:cNvSpPr>
            <p:nvPr/>
          </p:nvSpPr>
          <p:spPr bwMode="auto">
            <a:xfrm>
              <a:off x="1449" y="93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II</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התצפיות</a:t>
            </a:r>
          </a:p>
        </p:txBody>
      </p:sp>
      <p:sp>
        <p:nvSpPr>
          <p:cNvPr id="7171"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4FFF8A-55C1-4001-9B20-5CE1883C69E1}" type="slidenum">
              <a:rPr lang="he-IL" altLang="he-IL" sz="1200">
                <a:solidFill>
                  <a:srgbClr val="A6A6A6"/>
                </a:solidFill>
              </a:rPr>
              <a:pPr eaLnBrk="1" hangingPunct="1"/>
              <a:t>3</a:t>
            </a:fld>
            <a:endParaRPr lang="he-IL" altLang="he-IL" sz="1200">
              <a:solidFill>
                <a:srgbClr val="A6A6A6"/>
              </a:solidFill>
            </a:endParaRPr>
          </a:p>
        </p:txBody>
      </p:sp>
      <p:cxnSp>
        <p:nvCxnSpPr>
          <p:cNvPr id="2" name="Straight Connector 7"/>
          <p:cNvCxnSpPr/>
          <p:nvPr/>
        </p:nvCxnSpPr>
        <p:spPr>
          <a:xfrm>
            <a:off x="376238" y="549275"/>
            <a:ext cx="822801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7173" name="Text Box 5"/>
          <p:cNvSpPr txBox="1">
            <a:spLocks noChangeArrowheads="1"/>
          </p:cNvSpPr>
          <p:nvPr/>
        </p:nvSpPr>
        <p:spPr bwMode="auto">
          <a:xfrm>
            <a:off x="376238" y="744538"/>
            <a:ext cx="82804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a:t>תצפיות הן תיאור תופעות הנקלטות בעזרת החושים או בעזרת מכשירי מדידה בלא פירוש והסבר. </a:t>
            </a:r>
          </a:p>
          <a:p>
            <a:pPr algn="r" rtl="1" eaLnBrk="1" hangingPunct="1"/>
            <a:r>
              <a:rPr lang="he-IL" altLang="he-IL"/>
              <a:t>בשלב זה יש להקפיד על איסוף תצפיות מגוונות, רישומם וארגונם</a:t>
            </a:r>
          </a:p>
          <a:p>
            <a:pPr algn="r" rtl="1" eaLnBrk="1" hangingPunct="1"/>
            <a:r>
              <a:rPr lang="he-IL" altLang="he-IL" b="1"/>
              <a:t>יש להבדיל בין תצפית לפירושה .</a:t>
            </a:r>
          </a:p>
          <a:p>
            <a:pPr algn="r" rtl="1" eaLnBrk="1" hangingPunct="1"/>
            <a:r>
              <a:rPr lang="he-IL" altLang="he-IL"/>
              <a:t>פירוש התצפית מסביר את משמעות התצפית בהתבסס על ידע מדעי נכון.</a:t>
            </a:r>
          </a:p>
          <a:p>
            <a:pPr algn="r" rtl="1" eaLnBrk="1" hangingPunct="1"/>
            <a:r>
              <a:rPr lang="he-IL" altLang="he-IL"/>
              <a:t>בשלב התצפית רצוי להמנע מפרוש התצפיות בכדי לשמור על אובייקטיביות.</a:t>
            </a:r>
          </a:p>
          <a:p>
            <a:pPr algn="r" rtl="1" eaLnBrk="1" hangingPunct="1"/>
            <a:endParaRPr lang="he-IL" altLang="he-IL" b="1">
              <a:solidFill>
                <a:srgbClr val="1D4C72"/>
              </a:solidFill>
            </a:endParaRPr>
          </a:p>
          <a:p>
            <a:pPr algn="r" rtl="1" eaLnBrk="1" hangingPunct="1"/>
            <a:r>
              <a:rPr lang="he-IL" altLang="he-IL" b="1">
                <a:solidFill>
                  <a:srgbClr val="1D4C72"/>
                </a:solidFill>
              </a:rPr>
              <a:t>דוגמה:</a:t>
            </a:r>
          </a:p>
          <a:p>
            <a:pPr algn="r" rtl="1" eaLnBrk="1" hangingPunct="1"/>
            <a:r>
              <a:rPr lang="he-IL" altLang="he-IL" b="1"/>
              <a:t>תצפית:</a:t>
            </a:r>
            <a:r>
              <a:rPr lang="he-IL" altLang="he-IL"/>
              <a:t> הטמפרטורה של התמיסה עלתה.</a:t>
            </a:r>
          </a:p>
          <a:p>
            <a:pPr algn="r" rtl="1" eaLnBrk="1" hangingPunct="1"/>
            <a:r>
              <a:rPr lang="he-IL" altLang="he-IL" b="1"/>
              <a:t>פירוש התצפית:</a:t>
            </a:r>
            <a:r>
              <a:rPr lang="he-IL" altLang="he-IL"/>
              <a:t> במערכת התרחשה תגובה אקסותרמית.</a:t>
            </a:r>
            <a:endParaRPr lang="en-US" altLang="he-IL"/>
          </a:p>
        </p:txBody>
      </p:sp>
      <p:pic>
        <p:nvPicPr>
          <p:cNvPr id="717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4292600"/>
            <a:ext cx="1800225"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549275"/>
            <a:ext cx="8183562" cy="3937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solidFill>
                  <a:srgbClr val="1D4C72"/>
                </a:solidFill>
              </a:rPr>
              <a:t>שאלה 6:</a:t>
            </a: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r>
              <a:rPr lang="he-IL" altLang="he-IL" smtClean="0">
                <a:solidFill>
                  <a:srgbClr val="1D4C72"/>
                </a:solidFill>
              </a:rPr>
              <a:t>ב. איזה סוג גרף יש לשרטט בעבור כל אחד מהניסויים? נמקו.</a:t>
            </a:r>
          </a:p>
        </p:txBody>
      </p:sp>
      <p:sp>
        <p:nvSpPr>
          <p:cNvPr id="34819"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6, ב'</a:t>
            </a:r>
          </a:p>
        </p:txBody>
      </p:sp>
      <p:sp>
        <p:nvSpPr>
          <p:cNvPr id="34820"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EBD1CA-B192-417E-938E-0454E459CBD5}" type="slidenum">
              <a:rPr lang="he-IL" altLang="he-IL" sz="1200">
                <a:solidFill>
                  <a:srgbClr val="A6A6A6"/>
                </a:solidFill>
              </a:rPr>
              <a:pPr eaLnBrk="1" hangingPunct="1"/>
              <a:t>30</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4822" name="Group 6"/>
          <p:cNvGrpSpPr>
            <a:grpSpLocks/>
          </p:cNvGrpSpPr>
          <p:nvPr/>
        </p:nvGrpSpPr>
        <p:grpSpPr bwMode="auto">
          <a:xfrm>
            <a:off x="323850" y="692150"/>
            <a:ext cx="8496300" cy="3276600"/>
            <a:chOff x="204" y="912"/>
            <a:chExt cx="5352" cy="2064"/>
          </a:xfrm>
        </p:grpSpPr>
        <p:sp>
          <p:nvSpPr>
            <p:cNvPr id="34824" name="Rectangle 7"/>
            <p:cNvSpPr>
              <a:spLocks noChangeArrowheads="1"/>
            </p:cNvSpPr>
            <p:nvPr/>
          </p:nvSpPr>
          <p:spPr bwMode="auto">
            <a:xfrm>
              <a:off x="15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טבעי ובריא</a:t>
              </a:r>
              <a:endParaRPr lang="en-US" altLang="he-IL"/>
            </a:p>
          </p:txBody>
        </p:sp>
        <p:sp>
          <p:nvSpPr>
            <p:cNvPr id="34825" name="Rectangle 8"/>
            <p:cNvSpPr>
              <a:spLocks noChangeArrowheads="1"/>
            </p:cNvSpPr>
            <p:nvPr/>
          </p:nvSpPr>
          <p:spPr bwMode="auto">
            <a:xfrm>
              <a:off x="2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17</a:t>
              </a:r>
              <a:endParaRPr lang="en-US" altLang="he-IL"/>
            </a:p>
          </p:txBody>
        </p:sp>
        <p:sp>
          <p:nvSpPr>
            <p:cNvPr id="34826" name="Rectangle 9"/>
            <p:cNvSpPr>
              <a:spLocks noChangeArrowheads="1"/>
            </p:cNvSpPr>
            <p:nvPr/>
          </p:nvSpPr>
          <p:spPr bwMode="auto">
            <a:xfrm>
              <a:off x="15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מיטב השדה</a:t>
              </a:r>
              <a:endParaRPr lang="en-US" altLang="he-IL"/>
            </a:p>
          </p:txBody>
        </p:sp>
        <p:sp>
          <p:nvSpPr>
            <p:cNvPr id="34827" name="Rectangle 10"/>
            <p:cNvSpPr>
              <a:spLocks noChangeArrowheads="1"/>
            </p:cNvSpPr>
            <p:nvPr/>
          </p:nvSpPr>
          <p:spPr bwMode="auto">
            <a:xfrm>
              <a:off x="2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15</a:t>
              </a:r>
              <a:endParaRPr lang="en-US" altLang="he-IL"/>
            </a:p>
          </p:txBody>
        </p:sp>
        <p:sp>
          <p:nvSpPr>
            <p:cNvPr id="34828" name="Rectangle 11"/>
            <p:cNvSpPr>
              <a:spLocks noChangeArrowheads="1"/>
            </p:cNvSpPr>
            <p:nvPr/>
          </p:nvSpPr>
          <p:spPr bwMode="auto">
            <a:xfrm>
              <a:off x="15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רק אורגני</a:t>
              </a:r>
              <a:endParaRPr lang="en-US" altLang="he-IL"/>
            </a:p>
          </p:txBody>
        </p:sp>
        <p:sp>
          <p:nvSpPr>
            <p:cNvPr id="34829" name="Rectangle 12"/>
            <p:cNvSpPr>
              <a:spLocks noChangeArrowheads="1"/>
            </p:cNvSpPr>
            <p:nvPr/>
          </p:nvSpPr>
          <p:spPr bwMode="auto">
            <a:xfrm>
              <a:off x="2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18</a:t>
              </a:r>
              <a:endParaRPr lang="en-US" altLang="he-IL"/>
            </a:p>
          </p:txBody>
        </p:sp>
        <p:sp>
          <p:nvSpPr>
            <p:cNvPr id="34830" name="Rectangle 13"/>
            <p:cNvSpPr>
              <a:spLocks noChangeArrowheads="1"/>
            </p:cNvSpPr>
            <p:nvPr/>
          </p:nvSpPr>
          <p:spPr bwMode="auto">
            <a:xfrm>
              <a:off x="15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תנובת הארץ</a:t>
              </a:r>
              <a:endParaRPr lang="en-US" altLang="he-IL"/>
            </a:p>
          </p:txBody>
        </p:sp>
        <p:sp>
          <p:nvSpPr>
            <p:cNvPr id="34831" name="Rectangle 14"/>
            <p:cNvSpPr>
              <a:spLocks noChangeArrowheads="1"/>
            </p:cNvSpPr>
            <p:nvPr/>
          </p:nvSpPr>
          <p:spPr bwMode="auto">
            <a:xfrm>
              <a:off x="2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4832" name="Rectangle 15"/>
            <p:cNvSpPr>
              <a:spLocks noChangeArrowheads="1"/>
            </p:cNvSpPr>
            <p:nvPr/>
          </p:nvSpPr>
          <p:spPr bwMode="auto">
            <a:xfrm>
              <a:off x="15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יצרן שמן הפשתן</a:t>
              </a:r>
              <a:endParaRPr lang="en-US" altLang="he-IL" b="1">
                <a:solidFill>
                  <a:srgbClr val="1D4C72"/>
                </a:solidFill>
              </a:endParaRPr>
            </a:p>
          </p:txBody>
        </p:sp>
        <p:sp>
          <p:nvSpPr>
            <p:cNvPr id="34833" name="Rectangle 16"/>
            <p:cNvSpPr>
              <a:spLocks noChangeArrowheads="1"/>
            </p:cNvSpPr>
            <p:nvPr/>
          </p:nvSpPr>
          <p:spPr bwMode="auto">
            <a:xfrm>
              <a:off x="2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החומצה האולאית בשמן, </a:t>
              </a:r>
              <a:r>
                <a:rPr lang="en-US" altLang="he-IL" b="1">
                  <a:solidFill>
                    <a:srgbClr val="1D4C72"/>
                  </a:solidFill>
                </a:rPr>
                <a:t>C18:1</a:t>
              </a:r>
              <a:r>
                <a:rPr lang="el-GR" altLang="he-IL" b="1">
                  <a:solidFill>
                    <a:srgbClr val="1D4C72"/>
                  </a:solidFill>
                </a:rPr>
                <a:t>ω</a:t>
              </a:r>
              <a:r>
                <a:rPr lang="en-US" altLang="he-IL" b="1">
                  <a:solidFill>
                    <a:srgbClr val="1D4C72"/>
                  </a:solidFill>
                </a:rPr>
                <a:t>9</a:t>
              </a:r>
              <a:endParaRPr lang="el-GR" altLang="he-IL" b="1">
                <a:solidFill>
                  <a:srgbClr val="1D4C72"/>
                </a:solidFill>
              </a:endParaRPr>
            </a:p>
          </p:txBody>
        </p:sp>
        <p:sp>
          <p:nvSpPr>
            <p:cNvPr id="34834" name="Line 17"/>
            <p:cNvSpPr>
              <a:spLocks noChangeShapeType="1"/>
            </p:cNvSpPr>
            <p:nvPr/>
          </p:nvSpPr>
          <p:spPr bwMode="auto">
            <a:xfrm>
              <a:off x="204"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18"/>
            <p:cNvSpPr>
              <a:spLocks noChangeShapeType="1"/>
            </p:cNvSpPr>
            <p:nvPr/>
          </p:nvSpPr>
          <p:spPr bwMode="auto">
            <a:xfrm>
              <a:off x="204"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19"/>
            <p:cNvSpPr>
              <a:spLocks noChangeShapeType="1"/>
            </p:cNvSpPr>
            <p:nvPr/>
          </p:nvSpPr>
          <p:spPr bwMode="auto">
            <a:xfrm>
              <a:off x="204"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Line 20"/>
            <p:cNvSpPr>
              <a:spLocks noChangeShapeType="1"/>
            </p:cNvSpPr>
            <p:nvPr/>
          </p:nvSpPr>
          <p:spPr bwMode="auto">
            <a:xfrm>
              <a:off x="204"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Line 21"/>
            <p:cNvSpPr>
              <a:spLocks noChangeShapeType="1"/>
            </p:cNvSpPr>
            <p:nvPr/>
          </p:nvSpPr>
          <p:spPr bwMode="auto">
            <a:xfrm>
              <a:off x="204"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Line 22"/>
            <p:cNvSpPr>
              <a:spLocks noChangeShapeType="1"/>
            </p:cNvSpPr>
            <p:nvPr/>
          </p:nvSpPr>
          <p:spPr bwMode="auto">
            <a:xfrm>
              <a:off x="204"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0" name="Line 23"/>
            <p:cNvSpPr>
              <a:spLocks noChangeShapeType="1"/>
            </p:cNvSpPr>
            <p:nvPr/>
          </p:nvSpPr>
          <p:spPr bwMode="auto">
            <a:xfrm>
              <a:off x="2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1" name="Line 24"/>
            <p:cNvSpPr>
              <a:spLocks noChangeShapeType="1"/>
            </p:cNvSpPr>
            <p:nvPr/>
          </p:nvSpPr>
          <p:spPr bwMode="auto">
            <a:xfrm>
              <a:off x="1504"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Line 25"/>
            <p:cNvSpPr>
              <a:spLocks noChangeShapeType="1"/>
            </p:cNvSpPr>
            <p:nvPr/>
          </p:nvSpPr>
          <p:spPr bwMode="auto">
            <a:xfrm>
              <a:off x="28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Rectangle 26"/>
            <p:cNvSpPr>
              <a:spLocks noChangeArrowheads="1"/>
            </p:cNvSpPr>
            <p:nvPr/>
          </p:nvSpPr>
          <p:spPr bwMode="auto">
            <a:xfrm>
              <a:off x="42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36</a:t>
              </a:r>
              <a:endParaRPr lang="en-US" altLang="he-IL"/>
            </a:p>
          </p:txBody>
        </p:sp>
        <p:sp>
          <p:nvSpPr>
            <p:cNvPr id="34844" name="Rectangle 27"/>
            <p:cNvSpPr>
              <a:spLocks noChangeArrowheads="1"/>
            </p:cNvSpPr>
            <p:nvPr/>
          </p:nvSpPr>
          <p:spPr bwMode="auto">
            <a:xfrm>
              <a:off x="29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50</a:t>
              </a:r>
              <a:endParaRPr lang="en-US" altLang="he-IL"/>
            </a:p>
          </p:txBody>
        </p:sp>
        <p:sp>
          <p:nvSpPr>
            <p:cNvPr id="34845" name="Rectangle 28"/>
            <p:cNvSpPr>
              <a:spLocks noChangeArrowheads="1"/>
            </p:cNvSpPr>
            <p:nvPr/>
          </p:nvSpPr>
          <p:spPr bwMode="auto">
            <a:xfrm>
              <a:off x="42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24</a:t>
              </a:r>
              <a:endParaRPr lang="en-US" altLang="he-IL"/>
            </a:p>
          </p:txBody>
        </p:sp>
        <p:sp>
          <p:nvSpPr>
            <p:cNvPr id="34846" name="Rectangle 29"/>
            <p:cNvSpPr>
              <a:spLocks noChangeArrowheads="1"/>
            </p:cNvSpPr>
            <p:nvPr/>
          </p:nvSpPr>
          <p:spPr bwMode="auto">
            <a:xfrm>
              <a:off x="29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60</a:t>
              </a:r>
              <a:endParaRPr lang="en-US" altLang="he-IL"/>
            </a:p>
          </p:txBody>
        </p:sp>
        <p:sp>
          <p:nvSpPr>
            <p:cNvPr id="34847" name="Rectangle 30"/>
            <p:cNvSpPr>
              <a:spLocks noChangeArrowheads="1"/>
            </p:cNvSpPr>
            <p:nvPr/>
          </p:nvSpPr>
          <p:spPr bwMode="auto">
            <a:xfrm>
              <a:off x="42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4848" name="Rectangle 31"/>
            <p:cNvSpPr>
              <a:spLocks noChangeArrowheads="1"/>
            </p:cNvSpPr>
            <p:nvPr/>
          </p:nvSpPr>
          <p:spPr bwMode="auto">
            <a:xfrm>
              <a:off x="29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85</a:t>
              </a:r>
              <a:endParaRPr lang="en-US" altLang="he-IL"/>
            </a:p>
          </p:txBody>
        </p:sp>
        <p:sp>
          <p:nvSpPr>
            <p:cNvPr id="34849" name="Rectangle 32"/>
            <p:cNvSpPr>
              <a:spLocks noChangeArrowheads="1"/>
            </p:cNvSpPr>
            <p:nvPr/>
          </p:nvSpPr>
          <p:spPr bwMode="auto">
            <a:xfrm>
              <a:off x="42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0</a:t>
              </a:r>
              <a:endParaRPr lang="en-US" altLang="he-IL"/>
            </a:p>
          </p:txBody>
        </p:sp>
        <p:sp>
          <p:nvSpPr>
            <p:cNvPr id="34850" name="Rectangle 33"/>
            <p:cNvSpPr>
              <a:spLocks noChangeArrowheads="1"/>
            </p:cNvSpPr>
            <p:nvPr/>
          </p:nvSpPr>
          <p:spPr bwMode="auto">
            <a:xfrm>
              <a:off x="29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100</a:t>
              </a:r>
              <a:endParaRPr lang="en-US" altLang="he-IL"/>
            </a:p>
          </p:txBody>
        </p:sp>
        <p:sp>
          <p:nvSpPr>
            <p:cNvPr id="34851" name="Rectangle 34"/>
            <p:cNvSpPr>
              <a:spLocks noChangeArrowheads="1"/>
            </p:cNvSpPr>
            <p:nvPr/>
          </p:nvSpPr>
          <p:spPr bwMode="auto">
            <a:xfrm>
              <a:off x="42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זמן השריית גרעיני התירס במים לפני הטיגון בסיר (שעות)</a:t>
              </a:r>
              <a:endParaRPr lang="en-US" altLang="he-IL" b="1">
                <a:solidFill>
                  <a:srgbClr val="1D4C72"/>
                </a:solidFill>
              </a:endParaRPr>
            </a:p>
          </p:txBody>
        </p:sp>
        <p:sp>
          <p:nvSpPr>
            <p:cNvPr id="34852" name="Rectangle 35"/>
            <p:cNvSpPr>
              <a:spLocks noChangeArrowheads="1"/>
            </p:cNvSpPr>
            <p:nvPr/>
          </p:nvSpPr>
          <p:spPr bwMode="auto">
            <a:xfrm>
              <a:off x="29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הגרעינים שהתבקעו והפכו לפופקורן</a:t>
              </a:r>
              <a:endParaRPr lang="el-GR" altLang="he-IL" b="1">
                <a:solidFill>
                  <a:srgbClr val="1D4C72"/>
                </a:solidFill>
              </a:endParaRPr>
            </a:p>
          </p:txBody>
        </p:sp>
        <p:sp>
          <p:nvSpPr>
            <p:cNvPr id="34853" name="Line 36"/>
            <p:cNvSpPr>
              <a:spLocks noChangeShapeType="1"/>
            </p:cNvSpPr>
            <p:nvPr/>
          </p:nvSpPr>
          <p:spPr bwMode="auto">
            <a:xfrm>
              <a:off x="2956"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4" name="Line 37"/>
            <p:cNvSpPr>
              <a:spLocks noChangeShapeType="1"/>
            </p:cNvSpPr>
            <p:nvPr/>
          </p:nvSpPr>
          <p:spPr bwMode="auto">
            <a:xfrm>
              <a:off x="2956"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5" name="Line 38"/>
            <p:cNvSpPr>
              <a:spLocks noChangeShapeType="1"/>
            </p:cNvSpPr>
            <p:nvPr/>
          </p:nvSpPr>
          <p:spPr bwMode="auto">
            <a:xfrm>
              <a:off x="2956"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6" name="Line 39"/>
            <p:cNvSpPr>
              <a:spLocks noChangeShapeType="1"/>
            </p:cNvSpPr>
            <p:nvPr/>
          </p:nvSpPr>
          <p:spPr bwMode="auto">
            <a:xfrm>
              <a:off x="2956"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7" name="Line 40"/>
            <p:cNvSpPr>
              <a:spLocks noChangeShapeType="1"/>
            </p:cNvSpPr>
            <p:nvPr/>
          </p:nvSpPr>
          <p:spPr bwMode="auto">
            <a:xfrm>
              <a:off x="2956"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8" name="Line 41"/>
            <p:cNvSpPr>
              <a:spLocks noChangeShapeType="1"/>
            </p:cNvSpPr>
            <p:nvPr/>
          </p:nvSpPr>
          <p:spPr bwMode="auto">
            <a:xfrm>
              <a:off x="2956"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9" name="Line 42"/>
            <p:cNvSpPr>
              <a:spLocks noChangeShapeType="1"/>
            </p:cNvSpPr>
            <p:nvPr/>
          </p:nvSpPr>
          <p:spPr bwMode="auto">
            <a:xfrm>
              <a:off x="29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0" name="Line 43"/>
            <p:cNvSpPr>
              <a:spLocks noChangeShapeType="1"/>
            </p:cNvSpPr>
            <p:nvPr/>
          </p:nvSpPr>
          <p:spPr bwMode="auto">
            <a:xfrm>
              <a:off x="4256"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1" name="Line 44"/>
            <p:cNvSpPr>
              <a:spLocks noChangeShapeType="1"/>
            </p:cNvSpPr>
            <p:nvPr/>
          </p:nvSpPr>
          <p:spPr bwMode="auto">
            <a:xfrm>
              <a:off x="55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2" name="Text Box 45"/>
            <p:cNvSpPr txBox="1">
              <a:spLocks noChangeArrowheads="1"/>
            </p:cNvSpPr>
            <p:nvPr/>
          </p:nvSpPr>
          <p:spPr bwMode="auto">
            <a:xfrm>
              <a:off x="4150" y="912"/>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a:t>
              </a:r>
            </a:p>
          </p:txBody>
        </p:sp>
        <p:sp>
          <p:nvSpPr>
            <p:cNvPr id="34863" name="Text Box 46"/>
            <p:cNvSpPr txBox="1">
              <a:spLocks noChangeArrowheads="1"/>
            </p:cNvSpPr>
            <p:nvPr/>
          </p:nvSpPr>
          <p:spPr bwMode="auto">
            <a:xfrm>
              <a:off x="1449" y="93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II</a:t>
              </a:r>
            </a:p>
          </p:txBody>
        </p:sp>
      </p:grpSp>
      <p:sp>
        <p:nvSpPr>
          <p:cNvPr id="13" name="Rectangle 12"/>
          <p:cNvSpPr/>
          <p:nvPr/>
        </p:nvSpPr>
        <p:spPr>
          <a:xfrm>
            <a:off x="250825" y="4619625"/>
            <a:ext cx="8629650" cy="1833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r>
              <a:rPr lang="he-IL" altLang="he-IL" b="1" smtClean="0">
                <a:solidFill>
                  <a:srgbClr val="1D4C72"/>
                </a:solidFill>
              </a:rPr>
              <a:t>ניסוי </a:t>
            </a:r>
            <a:r>
              <a:rPr lang="en-US" altLang="he-IL" b="1" smtClean="0">
                <a:solidFill>
                  <a:srgbClr val="1D4C72"/>
                </a:solidFill>
              </a:rPr>
              <a:t>I</a:t>
            </a:r>
            <a:r>
              <a:rPr lang="he-IL" altLang="he-IL" b="1" smtClean="0">
                <a:solidFill>
                  <a:srgbClr val="1D4C72"/>
                </a:solidFill>
              </a:rPr>
              <a:t>:</a:t>
            </a:r>
          </a:p>
          <a:p>
            <a:pPr algn="r" rtl="1" eaLnBrk="1" hangingPunct="1">
              <a:defRPr/>
            </a:pPr>
            <a:r>
              <a:rPr lang="he-IL" altLang="he-IL" smtClean="0"/>
              <a:t>גרף רציף. המשתנה הבלתי תלוי (זמן ההשרייה) הוא גודל רציף.</a:t>
            </a:r>
          </a:p>
          <a:p>
            <a:pPr algn="r" rtl="1" eaLnBrk="1" hangingPunct="1">
              <a:defRPr/>
            </a:pPr>
            <a:endParaRPr lang="he-IL" altLang="he-IL" b="1" smtClean="0">
              <a:solidFill>
                <a:srgbClr val="1D4C72"/>
              </a:solidFill>
            </a:endParaRPr>
          </a:p>
          <a:p>
            <a:pPr algn="r" rtl="1" eaLnBrk="1" hangingPunct="1">
              <a:defRPr/>
            </a:pPr>
            <a:r>
              <a:rPr lang="he-IL" altLang="he-IL" b="1" smtClean="0">
                <a:solidFill>
                  <a:srgbClr val="1D4C72"/>
                </a:solidFill>
              </a:rPr>
              <a:t>ניסוי </a:t>
            </a:r>
            <a:r>
              <a:rPr lang="en-US" altLang="he-IL" b="1" smtClean="0">
                <a:solidFill>
                  <a:srgbClr val="1D4C72"/>
                </a:solidFill>
              </a:rPr>
              <a:t>II</a:t>
            </a:r>
            <a:r>
              <a:rPr lang="he-IL" altLang="he-IL" b="1" smtClean="0">
                <a:solidFill>
                  <a:srgbClr val="1D4C72"/>
                </a:solidFill>
              </a:rPr>
              <a:t>:</a:t>
            </a:r>
          </a:p>
          <a:p>
            <a:pPr algn="r" rtl="1" eaLnBrk="1" hangingPunct="1">
              <a:defRPr/>
            </a:pPr>
            <a:r>
              <a:rPr lang="he-IL" altLang="he-IL" smtClean="0"/>
              <a:t>גרף עמודות. המשתנה הבלתי תלוי (יצרן השמן) אינו גודל רציף.</a:t>
            </a:r>
          </a:p>
          <a:p>
            <a:pPr algn="r" rtl="1" eaLnBrk="1" hangingPunct="1">
              <a:defRPr/>
            </a:pPr>
            <a:endParaRPr lang="he-IL" altLang="he-IL" smtClean="0"/>
          </a:p>
          <a:p>
            <a:pPr algn="r" rtl="1" eaLnBrk="1" hangingPunct="1">
              <a:defRPr/>
            </a:pPr>
            <a:endParaRPr lang="he-IL" altLang="he-IL" smtClean="0">
              <a:solidFill>
                <a:srgbClr val="59595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549275"/>
            <a:ext cx="8183562" cy="36623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solidFill>
                  <a:srgbClr val="1D4C72"/>
                </a:solidFill>
              </a:rPr>
              <a:t>שאלה 6:</a:t>
            </a: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r>
              <a:rPr lang="he-IL" altLang="he-IL" smtClean="0">
                <a:solidFill>
                  <a:srgbClr val="1D4C72"/>
                </a:solidFill>
              </a:rPr>
              <a:t>ג. מהו סוג הבקרה בכל אחד מהניסויים? נמקו.</a:t>
            </a:r>
          </a:p>
        </p:txBody>
      </p:sp>
      <p:sp>
        <p:nvSpPr>
          <p:cNvPr id="35843"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6, ג'</a:t>
            </a:r>
          </a:p>
        </p:txBody>
      </p:sp>
      <p:sp>
        <p:nvSpPr>
          <p:cNvPr id="35844"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C4DC88-1A2E-474D-BA8F-9EFF38BE4E68}" type="slidenum">
              <a:rPr lang="he-IL" altLang="he-IL" sz="1200">
                <a:solidFill>
                  <a:srgbClr val="A6A6A6"/>
                </a:solidFill>
              </a:rPr>
              <a:pPr eaLnBrk="1" hangingPunct="1"/>
              <a:t>31</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5846" name="Group 6"/>
          <p:cNvGrpSpPr>
            <a:grpSpLocks/>
          </p:cNvGrpSpPr>
          <p:nvPr/>
        </p:nvGrpSpPr>
        <p:grpSpPr bwMode="auto">
          <a:xfrm>
            <a:off x="323850" y="620713"/>
            <a:ext cx="8496300" cy="3276600"/>
            <a:chOff x="204" y="912"/>
            <a:chExt cx="5352" cy="2064"/>
          </a:xfrm>
        </p:grpSpPr>
        <p:sp>
          <p:nvSpPr>
            <p:cNvPr id="35848" name="Rectangle 7"/>
            <p:cNvSpPr>
              <a:spLocks noChangeArrowheads="1"/>
            </p:cNvSpPr>
            <p:nvPr/>
          </p:nvSpPr>
          <p:spPr bwMode="auto">
            <a:xfrm>
              <a:off x="15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טבעי ובריא</a:t>
              </a:r>
              <a:endParaRPr lang="en-US" altLang="he-IL"/>
            </a:p>
          </p:txBody>
        </p:sp>
        <p:sp>
          <p:nvSpPr>
            <p:cNvPr id="35849" name="Rectangle 8"/>
            <p:cNvSpPr>
              <a:spLocks noChangeArrowheads="1"/>
            </p:cNvSpPr>
            <p:nvPr/>
          </p:nvSpPr>
          <p:spPr bwMode="auto">
            <a:xfrm>
              <a:off x="2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17</a:t>
              </a:r>
              <a:endParaRPr lang="en-US" altLang="he-IL"/>
            </a:p>
          </p:txBody>
        </p:sp>
        <p:sp>
          <p:nvSpPr>
            <p:cNvPr id="35850" name="Rectangle 9"/>
            <p:cNvSpPr>
              <a:spLocks noChangeArrowheads="1"/>
            </p:cNvSpPr>
            <p:nvPr/>
          </p:nvSpPr>
          <p:spPr bwMode="auto">
            <a:xfrm>
              <a:off x="15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מיטב השדה</a:t>
              </a:r>
              <a:endParaRPr lang="en-US" altLang="he-IL"/>
            </a:p>
          </p:txBody>
        </p:sp>
        <p:sp>
          <p:nvSpPr>
            <p:cNvPr id="35851" name="Rectangle 10"/>
            <p:cNvSpPr>
              <a:spLocks noChangeArrowheads="1"/>
            </p:cNvSpPr>
            <p:nvPr/>
          </p:nvSpPr>
          <p:spPr bwMode="auto">
            <a:xfrm>
              <a:off x="2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15</a:t>
              </a:r>
              <a:endParaRPr lang="en-US" altLang="he-IL"/>
            </a:p>
          </p:txBody>
        </p:sp>
        <p:sp>
          <p:nvSpPr>
            <p:cNvPr id="35852" name="Rectangle 11"/>
            <p:cNvSpPr>
              <a:spLocks noChangeArrowheads="1"/>
            </p:cNvSpPr>
            <p:nvPr/>
          </p:nvSpPr>
          <p:spPr bwMode="auto">
            <a:xfrm>
              <a:off x="15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רק אורגני</a:t>
              </a:r>
              <a:endParaRPr lang="en-US" altLang="he-IL"/>
            </a:p>
          </p:txBody>
        </p:sp>
        <p:sp>
          <p:nvSpPr>
            <p:cNvPr id="35853" name="Rectangle 12"/>
            <p:cNvSpPr>
              <a:spLocks noChangeArrowheads="1"/>
            </p:cNvSpPr>
            <p:nvPr/>
          </p:nvSpPr>
          <p:spPr bwMode="auto">
            <a:xfrm>
              <a:off x="2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18</a:t>
              </a:r>
              <a:endParaRPr lang="en-US" altLang="he-IL"/>
            </a:p>
          </p:txBody>
        </p:sp>
        <p:sp>
          <p:nvSpPr>
            <p:cNvPr id="35854" name="Rectangle 13"/>
            <p:cNvSpPr>
              <a:spLocks noChangeArrowheads="1"/>
            </p:cNvSpPr>
            <p:nvPr/>
          </p:nvSpPr>
          <p:spPr bwMode="auto">
            <a:xfrm>
              <a:off x="15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תנובת הארץ</a:t>
              </a:r>
              <a:endParaRPr lang="en-US" altLang="he-IL"/>
            </a:p>
          </p:txBody>
        </p:sp>
        <p:sp>
          <p:nvSpPr>
            <p:cNvPr id="35855" name="Rectangle 14"/>
            <p:cNvSpPr>
              <a:spLocks noChangeArrowheads="1"/>
            </p:cNvSpPr>
            <p:nvPr/>
          </p:nvSpPr>
          <p:spPr bwMode="auto">
            <a:xfrm>
              <a:off x="2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5856" name="Rectangle 15"/>
            <p:cNvSpPr>
              <a:spLocks noChangeArrowheads="1"/>
            </p:cNvSpPr>
            <p:nvPr/>
          </p:nvSpPr>
          <p:spPr bwMode="auto">
            <a:xfrm>
              <a:off x="15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יצרן שמן הפשתן</a:t>
              </a:r>
              <a:endParaRPr lang="en-US" altLang="he-IL" b="1">
                <a:solidFill>
                  <a:srgbClr val="1D4C72"/>
                </a:solidFill>
              </a:endParaRPr>
            </a:p>
          </p:txBody>
        </p:sp>
        <p:sp>
          <p:nvSpPr>
            <p:cNvPr id="35857" name="Rectangle 16"/>
            <p:cNvSpPr>
              <a:spLocks noChangeArrowheads="1"/>
            </p:cNvSpPr>
            <p:nvPr/>
          </p:nvSpPr>
          <p:spPr bwMode="auto">
            <a:xfrm>
              <a:off x="2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החומצה האולאית בשמן, </a:t>
              </a:r>
              <a:r>
                <a:rPr lang="en-US" altLang="he-IL" b="1">
                  <a:solidFill>
                    <a:srgbClr val="1D4C72"/>
                  </a:solidFill>
                </a:rPr>
                <a:t>C18:1</a:t>
              </a:r>
              <a:r>
                <a:rPr lang="el-GR" altLang="he-IL" b="1">
                  <a:solidFill>
                    <a:srgbClr val="1D4C72"/>
                  </a:solidFill>
                </a:rPr>
                <a:t>ω</a:t>
              </a:r>
              <a:r>
                <a:rPr lang="en-US" altLang="he-IL" b="1">
                  <a:solidFill>
                    <a:srgbClr val="1D4C72"/>
                  </a:solidFill>
                </a:rPr>
                <a:t>9</a:t>
              </a:r>
              <a:endParaRPr lang="el-GR" altLang="he-IL" b="1">
                <a:solidFill>
                  <a:srgbClr val="1D4C72"/>
                </a:solidFill>
              </a:endParaRPr>
            </a:p>
          </p:txBody>
        </p:sp>
        <p:sp>
          <p:nvSpPr>
            <p:cNvPr id="35858" name="Line 17"/>
            <p:cNvSpPr>
              <a:spLocks noChangeShapeType="1"/>
            </p:cNvSpPr>
            <p:nvPr/>
          </p:nvSpPr>
          <p:spPr bwMode="auto">
            <a:xfrm>
              <a:off x="204"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18"/>
            <p:cNvSpPr>
              <a:spLocks noChangeShapeType="1"/>
            </p:cNvSpPr>
            <p:nvPr/>
          </p:nvSpPr>
          <p:spPr bwMode="auto">
            <a:xfrm>
              <a:off x="204"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0" name="Line 19"/>
            <p:cNvSpPr>
              <a:spLocks noChangeShapeType="1"/>
            </p:cNvSpPr>
            <p:nvPr/>
          </p:nvSpPr>
          <p:spPr bwMode="auto">
            <a:xfrm>
              <a:off x="204"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Line 20"/>
            <p:cNvSpPr>
              <a:spLocks noChangeShapeType="1"/>
            </p:cNvSpPr>
            <p:nvPr/>
          </p:nvSpPr>
          <p:spPr bwMode="auto">
            <a:xfrm>
              <a:off x="204"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2" name="Line 21"/>
            <p:cNvSpPr>
              <a:spLocks noChangeShapeType="1"/>
            </p:cNvSpPr>
            <p:nvPr/>
          </p:nvSpPr>
          <p:spPr bwMode="auto">
            <a:xfrm>
              <a:off x="204"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Line 22"/>
            <p:cNvSpPr>
              <a:spLocks noChangeShapeType="1"/>
            </p:cNvSpPr>
            <p:nvPr/>
          </p:nvSpPr>
          <p:spPr bwMode="auto">
            <a:xfrm>
              <a:off x="204"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Line 23"/>
            <p:cNvSpPr>
              <a:spLocks noChangeShapeType="1"/>
            </p:cNvSpPr>
            <p:nvPr/>
          </p:nvSpPr>
          <p:spPr bwMode="auto">
            <a:xfrm>
              <a:off x="2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5" name="Line 24"/>
            <p:cNvSpPr>
              <a:spLocks noChangeShapeType="1"/>
            </p:cNvSpPr>
            <p:nvPr/>
          </p:nvSpPr>
          <p:spPr bwMode="auto">
            <a:xfrm>
              <a:off x="1504"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6" name="Line 25"/>
            <p:cNvSpPr>
              <a:spLocks noChangeShapeType="1"/>
            </p:cNvSpPr>
            <p:nvPr/>
          </p:nvSpPr>
          <p:spPr bwMode="auto">
            <a:xfrm>
              <a:off x="28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7" name="Rectangle 26"/>
            <p:cNvSpPr>
              <a:spLocks noChangeArrowheads="1"/>
            </p:cNvSpPr>
            <p:nvPr/>
          </p:nvSpPr>
          <p:spPr bwMode="auto">
            <a:xfrm>
              <a:off x="42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36</a:t>
              </a:r>
              <a:endParaRPr lang="en-US" altLang="he-IL"/>
            </a:p>
          </p:txBody>
        </p:sp>
        <p:sp>
          <p:nvSpPr>
            <p:cNvPr id="35868" name="Rectangle 27"/>
            <p:cNvSpPr>
              <a:spLocks noChangeArrowheads="1"/>
            </p:cNvSpPr>
            <p:nvPr/>
          </p:nvSpPr>
          <p:spPr bwMode="auto">
            <a:xfrm>
              <a:off x="29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50</a:t>
              </a:r>
              <a:endParaRPr lang="en-US" altLang="he-IL"/>
            </a:p>
          </p:txBody>
        </p:sp>
        <p:sp>
          <p:nvSpPr>
            <p:cNvPr id="35869" name="Rectangle 28"/>
            <p:cNvSpPr>
              <a:spLocks noChangeArrowheads="1"/>
            </p:cNvSpPr>
            <p:nvPr/>
          </p:nvSpPr>
          <p:spPr bwMode="auto">
            <a:xfrm>
              <a:off x="42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24</a:t>
              </a:r>
              <a:endParaRPr lang="en-US" altLang="he-IL"/>
            </a:p>
          </p:txBody>
        </p:sp>
        <p:sp>
          <p:nvSpPr>
            <p:cNvPr id="35870" name="Rectangle 29"/>
            <p:cNvSpPr>
              <a:spLocks noChangeArrowheads="1"/>
            </p:cNvSpPr>
            <p:nvPr/>
          </p:nvSpPr>
          <p:spPr bwMode="auto">
            <a:xfrm>
              <a:off x="29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60</a:t>
              </a:r>
              <a:endParaRPr lang="en-US" altLang="he-IL"/>
            </a:p>
          </p:txBody>
        </p:sp>
        <p:sp>
          <p:nvSpPr>
            <p:cNvPr id="35871" name="Rectangle 30"/>
            <p:cNvSpPr>
              <a:spLocks noChangeArrowheads="1"/>
            </p:cNvSpPr>
            <p:nvPr/>
          </p:nvSpPr>
          <p:spPr bwMode="auto">
            <a:xfrm>
              <a:off x="42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5872" name="Rectangle 31"/>
            <p:cNvSpPr>
              <a:spLocks noChangeArrowheads="1"/>
            </p:cNvSpPr>
            <p:nvPr/>
          </p:nvSpPr>
          <p:spPr bwMode="auto">
            <a:xfrm>
              <a:off x="29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85</a:t>
              </a:r>
              <a:endParaRPr lang="en-US" altLang="he-IL"/>
            </a:p>
          </p:txBody>
        </p:sp>
        <p:sp>
          <p:nvSpPr>
            <p:cNvPr id="35873" name="Rectangle 32"/>
            <p:cNvSpPr>
              <a:spLocks noChangeArrowheads="1"/>
            </p:cNvSpPr>
            <p:nvPr/>
          </p:nvSpPr>
          <p:spPr bwMode="auto">
            <a:xfrm>
              <a:off x="42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0</a:t>
              </a:r>
              <a:endParaRPr lang="en-US" altLang="he-IL"/>
            </a:p>
          </p:txBody>
        </p:sp>
        <p:sp>
          <p:nvSpPr>
            <p:cNvPr id="35874" name="Rectangle 33"/>
            <p:cNvSpPr>
              <a:spLocks noChangeArrowheads="1"/>
            </p:cNvSpPr>
            <p:nvPr/>
          </p:nvSpPr>
          <p:spPr bwMode="auto">
            <a:xfrm>
              <a:off x="29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100</a:t>
              </a:r>
              <a:endParaRPr lang="en-US" altLang="he-IL"/>
            </a:p>
          </p:txBody>
        </p:sp>
        <p:sp>
          <p:nvSpPr>
            <p:cNvPr id="35875" name="Rectangle 34"/>
            <p:cNvSpPr>
              <a:spLocks noChangeArrowheads="1"/>
            </p:cNvSpPr>
            <p:nvPr/>
          </p:nvSpPr>
          <p:spPr bwMode="auto">
            <a:xfrm>
              <a:off x="42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זמן השריית גרעיני התירס במים לפני הטיגון בסיר (שעות)</a:t>
              </a:r>
              <a:endParaRPr lang="en-US" altLang="he-IL" b="1">
                <a:solidFill>
                  <a:srgbClr val="1D4C72"/>
                </a:solidFill>
              </a:endParaRPr>
            </a:p>
          </p:txBody>
        </p:sp>
        <p:sp>
          <p:nvSpPr>
            <p:cNvPr id="35876" name="Rectangle 35"/>
            <p:cNvSpPr>
              <a:spLocks noChangeArrowheads="1"/>
            </p:cNvSpPr>
            <p:nvPr/>
          </p:nvSpPr>
          <p:spPr bwMode="auto">
            <a:xfrm>
              <a:off x="29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הגרעינים שהתבקעו והפכו לפופקורן</a:t>
              </a:r>
              <a:endParaRPr lang="el-GR" altLang="he-IL" b="1">
                <a:solidFill>
                  <a:srgbClr val="1D4C72"/>
                </a:solidFill>
              </a:endParaRPr>
            </a:p>
          </p:txBody>
        </p:sp>
        <p:sp>
          <p:nvSpPr>
            <p:cNvPr id="35877" name="Line 36"/>
            <p:cNvSpPr>
              <a:spLocks noChangeShapeType="1"/>
            </p:cNvSpPr>
            <p:nvPr/>
          </p:nvSpPr>
          <p:spPr bwMode="auto">
            <a:xfrm>
              <a:off x="2956"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8" name="Line 37"/>
            <p:cNvSpPr>
              <a:spLocks noChangeShapeType="1"/>
            </p:cNvSpPr>
            <p:nvPr/>
          </p:nvSpPr>
          <p:spPr bwMode="auto">
            <a:xfrm>
              <a:off x="2956"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9" name="Line 38"/>
            <p:cNvSpPr>
              <a:spLocks noChangeShapeType="1"/>
            </p:cNvSpPr>
            <p:nvPr/>
          </p:nvSpPr>
          <p:spPr bwMode="auto">
            <a:xfrm>
              <a:off x="2956"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0" name="Line 39"/>
            <p:cNvSpPr>
              <a:spLocks noChangeShapeType="1"/>
            </p:cNvSpPr>
            <p:nvPr/>
          </p:nvSpPr>
          <p:spPr bwMode="auto">
            <a:xfrm>
              <a:off x="2956"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1" name="Line 40"/>
            <p:cNvSpPr>
              <a:spLocks noChangeShapeType="1"/>
            </p:cNvSpPr>
            <p:nvPr/>
          </p:nvSpPr>
          <p:spPr bwMode="auto">
            <a:xfrm>
              <a:off x="2956"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2" name="Line 41"/>
            <p:cNvSpPr>
              <a:spLocks noChangeShapeType="1"/>
            </p:cNvSpPr>
            <p:nvPr/>
          </p:nvSpPr>
          <p:spPr bwMode="auto">
            <a:xfrm>
              <a:off x="2956"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3" name="Line 42"/>
            <p:cNvSpPr>
              <a:spLocks noChangeShapeType="1"/>
            </p:cNvSpPr>
            <p:nvPr/>
          </p:nvSpPr>
          <p:spPr bwMode="auto">
            <a:xfrm>
              <a:off x="29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4" name="Line 43"/>
            <p:cNvSpPr>
              <a:spLocks noChangeShapeType="1"/>
            </p:cNvSpPr>
            <p:nvPr/>
          </p:nvSpPr>
          <p:spPr bwMode="auto">
            <a:xfrm>
              <a:off x="4256"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5" name="Line 44"/>
            <p:cNvSpPr>
              <a:spLocks noChangeShapeType="1"/>
            </p:cNvSpPr>
            <p:nvPr/>
          </p:nvSpPr>
          <p:spPr bwMode="auto">
            <a:xfrm>
              <a:off x="55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6" name="Text Box 45"/>
            <p:cNvSpPr txBox="1">
              <a:spLocks noChangeArrowheads="1"/>
            </p:cNvSpPr>
            <p:nvPr/>
          </p:nvSpPr>
          <p:spPr bwMode="auto">
            <a:xfrm>
              <a:off x="4150" y="912"/>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a:t>
              </a:r>
            </a:p>
          </p:txBody>
        </p:sp>
        <p:sp>
          <p:nvSpPr>
            <p:cNvPr id="35887" name="Text Box 46"/>
            <p:cNvSpPr txBox="1">
              <a:spLocks noChangeArrowheads="1"/>
            </p:cNvSpPr>
            <p:nvPr/>
          </p:nvSpPr>
          <p:spPr bwMode="auto">
            <a:xfrm>
              <a:off x="1449" y="93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II</a:t>
              </a:r>
            </a:p>
          </p:txBody>
        </p:sp>
      </p:grpSp>
      <p:sp>
        <p:nvSpPr>
          <p:cNvPr id="13" name="Rectangle 12"/>
          <p:cNvSpPr/>
          <p:nvPr/>
        </p:nvSpPr>
        <p:spPr>
          <a:xfrm>
            <a:off x="250825" y="4292600"/>
            <a:ext cx="8629650" cy="23050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r>
              <a:rPr lang="he-IL" altLang="he-IL" b="1" smtClean="0">
                <a:solidFill>
                  <a:srgbClr val="1D4C72"/>
                </a:solidFill>
              </a:rPr>
              <a:t>ניסוי </a:t>
            </a:r>
            <a:r>
              <a:rPr lang="en-US" altLang="he-IL" b="1" smtClean="0">
                <a:solidFill>
                  <a:srgbClr val="1D4C72"/>
                </a:solidFill>
              </a:rPr>
              <a:t>I</a:t>
            </a:r>
            <a:r>
              <a:rPr lang="he-IL" altLang="he-IL" b="1" smtClean="0">
                <a:solidFill>
                  <a:srgbClr val="1D4C72"/>
                </a:solidFill>
              </a:rPr>
              <a:t>:</a:t>
            </a:r>
          </a:p>
          <a:p>
            <a:pPr algn="r" rtl="1" eaLnBrk="1" hangingPunct="1">
              <a:defRPr/>
            </a:pPr>
            <a:r>
              <a:rPr lang="he-IL" altLang="he-IL" smtClean="0"/>
              <a:t>בקרה חיצונית ובקרה פנימית השוואתית. הבקרה החיצונית היא המערכת שבה הגרעינים כלל לא הושרו כלל במים. הבקרה הפנימית השוואתית היא השוואת שאר המערכות, בעלות זמני ההשרייה השונים, זו לזו. </a:t>
            </a:r>
          </a:p>
          <a:p>
            <a:pPr algn="r" rtl="1" eaLnBrk="1" hangingPunct="1">
              <a:defRPr/>
            </a:pPr>
            <a:endParaRPr lang="he-IL" altLang="he-IL" b="1" smtClean="0">
              <a:solidFill>
                <a:srgbClr val="1D4C72"/>
              </a:solidFill>
            </a:endParaRPr>
          </a:p>
          <a:p>
            <a:pPr algn="r" rtl="1" eaLnBrk="1" hangingPunct="1">
              <a:defRPr/>
            </a:pPr>
            <a:r>
              <a:rPr lang="he-IL" altLang="he-IL" b="1" smtClean="0">
                <a:solidFill>
                  <a:srgbClr val="1D4C72"/>
                </a:solidFill>
              </a:rPr>
              <a:t>ניסוי </a:t>
            </a:r>
            <a:r>
              <a:rPr lang="en-US" altLang="he-IL" b="1" smtClean="0">
                <a:solidFill>
                  <a:srgbClr val="1D4C72"/>
                </a:solidFill>
              </a:rPr>
              <a:t>II</a:t>
            </a:r>
            <a:r>
              <a:rPr lang="he-IL" altLang="he-IL" b="1" smtClean="0">
                <a:solidFill>
                  <a:srgbClr val="1D4C72"/>
                </a:solidFill>
              </a:rPr>
              <a:t>:</a:t>
            </a:r>
          </a:p>
          <a:p>
            <a:pPr algn="r" rtl="1" eaLnBrk="1" hangingPunct="1">
              <a:defRPr/>
            </a:pPr>
            <a:r>
              <a:rPr lang="he-IL" altLang="he-IL" smtClean="0"/>
              <a:t>בקרה פנימית השוואתית בלבד- השוואת שמנים של יצרנים שונים.</a:t>
            </a:r>
            <a:endParaRPr lang="he-IL" altLang="he-IL" smtClean="0">
              <a:solidFill>
                <a:srgbClr val="59595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549275"/>
            <a:ext cx="8183562" cy="3937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solidFill>
                  <a:srgbClr val="1D4C72"/>
                </a:solidFill>
              </a:rPr>
              <a:t>שאלה 6:</a:t>
            </a: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endParaRPr lang="he-IL" altLang="he-IL" smtClean="0">
              <a:solidFill>
                <a:srgbClr val="1D4C72"/>
              </a:solidFill>
            </a:endParaRPr>
          </a:p>
          <a:p>
            <a:pPr algn="r" rtl="1" eaLnBrk="1" hangingPunct="1">
              <a:defRPr/>
            </a:pPr>
            <a:r>
              <a:rPr lang="he-IL" altLang="he-IL" smtClean="0">
                <a:solidFill>
                  <a:srgbClr val="1D4C72"/>
                </a:solidFill>
              </a:rPr>
              <a:t>ד. רשמו כותרת מתאימה לכל טבלה.</a:t>
            </a:r>
          </a:p>
        </p:txBody>
      </p:sp>
      <p:sp>
        <p:nvSpPr>
          <p:cNvPr id="36867"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6, ד'</a:t>
            </a:r>
          </a:p>
        </p:txBody>
      </p:sp>
      <p:sp>
        <p:nvSpPr>
          <p:cNvPr id="36868"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8949EA-CA5A-4C56-90FE-4C2B9A47E6BF}" type="slidenum">
              <a:rPr lang="he-IL" altLang="he-IL" sz="1200">
                <a:solidFill>
                  <a:srgbClr val="A6A6A6"/>
                </a:solidFill>
              </a:rPr>
              <a:pPr eaLnBrk="1" hangingPunct="1"/>
              <a:t>32</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6870" name="Group 6"/>
          <p:cNvGrpSpPr>
            <a:grpSpLocks/>
          </p:cNvGrpSpPr>
          <p:nvPr/>
        </p:nvGrpSpPr>
        <p:grpSpPr bwMode="auto">
          <a:xfrm>
            <a:off x="323850" y="620713"/>
            <a:ext cx="8496300" cy="3276600"/>
            <a:chOff x="204" y="912"/>
            <a:chExt cx="5352" cy="2064"/>
          </a:xfrm>
        </p:grpSpPr>
        <p:sp>
          <p:nvSpPr>
            <p:cNvPr id="36872" name="Rectangle 7"/>
            <p:cNvSpPr>
              <a:spLocks noChangeArrowheads="1"/>
            </p:cNvSpPr>
            <p:nvPr/>
          </p:nvSpPr>
          <p:spPr bwMode="auto">
            <a:xfrm>
              <a:off x="15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טבעי ובריא</a:t>
              </a:r>
              <a:endParaRPr lang="en-US" altLang="he-IL"/>
            </a:p>
          </p:txBody>
        </p:sp>
        <p:sp>
          <p:nvSpPr>
            <p:cNvPr id="36873" name="Rectangle 8"/>
            <p:cNvSpPr>
              <a:spLocks noChangeArrowheads="1"/>
            </p:cNvSpPr>
            <p:nvPr/>
          </p:nvSpPr>
          <p:spPr bwMode="auto">
            <a:xfrm>
              <a:off x="204"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17</a:t>
              </a:r>
              <a:endParaRPr lang="en-US" altLang="he-IL"/>
            </a:p>
          </p:txBody>
        </p:sp>
        <p:sp>
          <p:nvSpPr>
            <p:cNvPr id="36874" name="Rectangle 9"/>
            <p:cNvSpPr>
              <a:spLocks noChangeArrowheads="1"/>
            </p:cNvSpPr>
            <p:nvPr/>
          </p:nvSpPr>
          <p:spPr bwMode="auto">
            <a:xfrm>
              <a:off x="15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מיטב השדה</a:t>
              </a:r>
              <a:endParaRPr lang="en-US" altLang="he-IL"/>
            </a:p>
          </p:txBody>
        </p:sp>
        <p:sp>
          <p:nvSpPr>
            <p:cNvPr id="36875" name="Rectangle 10"/>
            <p:cNvSpPr>
              <a:spLocks noChangeArrowheads="1"/>
            </p:cNvSpPr>
            <p:nvPr/>
          </p:nvSpPr>
          <p:spPr bwMode="auto">
            <a:xfrm>
              <a:off x="204"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15</a:t>
              </a:r>
              <a:endParaRPr lang="en-US" altLang="he-IL"/>
            </a:p>
          </p:txBody>
        </p:sp>
        <p:sp>
          <p:nvSpPr>
            <p:cNvPr id="36876" name="Rectangle 11"/>
            <p:cNvSpPr>
              <a:spLocks noChangeArrowheads="1"/>
            </p:cNvSpPr>
            <p:nvPr/>
          </p:nvSpPr>
          <p:spPr bwMode="auto">
            <a:xfrm>
              <a:off x="15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רק אורגני</a:t>
              </a:r>
              <a:endParaRPr lang="en-US" altLang="he-IL"/>
            </a:p>
          </p:txBody>
        </p:sp>
        <p:sp>
          <p:nvSpPr>
            <p:cNvPr id="36877" name="Rectangle 12"/>
            <p:cNvSpPr>
              <a:spLocks noChangeArrowheads="1"/>
            </p:cNvSpPr>
            <p:nvPr/>
          </p:nvSpPr>
          <p:spPr bwMode="auto">
            <a:xfrm>
              <a:off x="204"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18</a:t>
              </a:r>
              <a:endParaRPr lang="en-US" altLang="he-IL"/>
            </a:p>
          </p:txBody>
        </p:sp>
        <p:sp>
          <p:nvSpPr>
            <p:cNvPr id="36878" name="Rectangle 13"/>
            <p:cNvSpPr>
              <a:spLocks noChangeArrowheads="1"/>
            </p:cNvSpPr>
            <p:nvPr/>
          </p:nvSpPr>
          <p:spPr bwMode="auto">
            <a:xfrm>
              <a:off x="15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a:t>תנובת הארץ</a:t>
              </a:r>
              <a:endParaRPr lang="en-US" altLang="he-IL"/>
            </a:p>
          </p:txBody>
        </p:sp>
        <p:sp>
          <p:nvSpPr>
            <p:cNvPr id="36879" name="Rectangle 14"/>
            <p:cNvSpPr>
              <a:spLocks noChangeArrowheads="1"/>
            </p:cNvSpPr>
            <p:nvPr/>
          </p:nvSpPr>
          <p:spPr bwMode="auto">
            <a:xfrm>
              <a:off x="204"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6880" name="Rectangle 15"/>
            <p:cNvSpPr>
              <a:spLocks noChangeArrowheads="1"/>
            </p:cNvSpPr>
            <p:nvPr/>
          </p:nvSpPr>
          <p:spPr bwMode="auto">
            <a:xfrm>
              <a:off x="15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יצרן שמן הפשתן</a:t>
              </a:r>
              <a:endParaRPr lang="en-US" altLang="he-IL" b="1">
                <a:solidFill>
                  <a:srgbClr val="1D4C72"/>
                </a:solidFill>
              </a:endParaRPr>
            </a:p>
          </p:txBody>
        </p:sp>
        <p:sp>
          <p:nvSpPr>
            <p:cNvPr id="36881" name="Rectangle 16"/>
            <p:cNvSpPr>
              <a:spLocks noChangeArrowheads="1"/>
            </p:cNvSpPr>
            <p:nvPr/>
          </p:nvSpPr>
          <p:spPr bwMode="auto">
            <a:xfrm>
              <a:off x="204"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החומצה האולאית בשמן, </a:t>
              </a:r>
              <a:r>
                <a:rPr lang="en-US" altLang="he-IL" b="1">
                  <a:solidFill>
                    <a:srgbClr val="1D4C72"/>
                  </a:solidFill>
                </a:rPr>
                <a:t>C18:1</a:t>
              </a:r>
              <a:r>
                <a:rPr lang="el-GR" altLang="he-IL" b="1">
                  <a:solidFill>
                    <a:srgbClr val="1D4C72"/>
                  </a:solidFill>
                </a:rPr>
                <a:t>ω</a:t>
              </a:r>
              <a:r>
                <a:rPr lang="en-US" altLang="he-IL" b="1">
                  <a:solidFill>
                    <a:srgbClr val="1D4C72"/>
                  </a:solidFill>
                </a:rPr>
                <a:t>9</a:t>
              </a:r>
              <a:endParaRPr lang="el-GR" altLang="he-IL" b="1">
                <a:solidFill>
                  <a:srgbClr val="1D4C72"/>
                </a:solidFill>
              </a:endParaRPr>
            </a:p>
          </p:txBody>
        </p:sp>
        <p:sp>
          <p:nvSpPr>
            <p:cNvPr id="36882" name="Line 17"/>
            <p:cNvSpPr>
              <a:spLocks noChangeShapeType="1"/>
            </p:cNvSpPr>
            <p:nvPr/>
          </p:nvSpPr>
          <p:spPr bwMode="auto">
            <a:xfrm>
              <a:off x="204"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Line 18"/>
            <p:cNvSpPr>
              <a:spLocks noChangeShapeType="1"/>
            </p:cNvSpPr>
            <p:nvPr/>
          </p:nvSpPr>
          <p:spPr bwMode="auto">
            <a:xfrm>
              <a:off x="204"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4" name="Line 19"/>
            <p:cNvSpPr>
              <a:spLocks noChangeShapeType="1"/>
            </p:cNvSpPr>
            <p:nvPr/>
          </p:nvSpPr>
          <p:spPr bwMode="auto">
            <a:xfrm>
              <a:off x="204"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Line 20"/>
            <p:cNvSpPr>
              <a:spLocks noChangeShapeType="1"/>
            </p:cNvSpPr>
            <p:nvPr/>
          </p:nvSpPr>
          <p:spPr bwMode="auto">
            <a:xfrm>
              <a:off x="204"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6" name="Line 21"/>
            <p:cNvSpPr>
              <a:spLocks noChangeShapeType="1"/>
            </p:cNvSpPr>
            <p:nvPr/>
          </p:nvSpPr>
          <p:spPr bwMode="auto">
            <a:xfrm>
              <a:off x="204"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7" name="Line 22"/>
            <p:cNvSpPr>
              <a:spLocks noChangeShapeType="1"/>
            </p:cNvSpPr>
            <p:nvPr/>
          </p:nvSpPr>
          <p:spPr bwMode="auto">
            <a:xfrm>
              <a:off x="204"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8" name="Line 23"/>
            <p:cNvSpPr>
              <a:spLocks noChangeShapeType="1"/>
            </p:cNvSpPr>
            <p:nvPr/>
          </p:nvSpPr>
          <p:spPr bwMode="auto">
            <a:xfrm>
              <a:off x="2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9" name="Line 24"/>
            <p:cNvSpPr>
              <a:spLocks noChangeShapeType="1"/>
            </p:cNvSpPr>
            <p:nvPr/>
          </p:nvSpPr>
          <p:spPr bwMode="auto">
            <a:xfrm>
              <a:off x="1504"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0" name="Line 25"/>
            <p:cNvSpPr>
              <a:spLocks noChangeShapeType="1"/>
            </p:cNvSpPr>
            <p:nvPr/>
          </p:nvSpPr>
          <p:spPr bwMode="auto">
            <a:xfrm>
              <a:off x="2804"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1" name="Rectangle 26"/>
            <p:cNvSpPr>
              <a:spLocks noChangeArrowheads="1"/>
            </p:cNvSpPr>
            <p:nvPr/>
          </p:nvSpPr>
          <p:spPr bwMode="auto">
            <a:xfrm>
              <a:off x="42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36</a:t>
              </a:r>
              <a:endParaRPr lang="en-US" altLang="he-IL"/>
            </a:p>
          </p:txBody>
        </p:sp>
        <p:sp>
          <p:nvSpPr>
            <p:cNvPr id="36892" name="Rectangle 27"/>
            <p:cNvSpPr>
              <a:spLocks noChangeArrowheads="1"/>
            </p:cNvSpPr>
            <p:nvPr/>
          </p:nvSpPr>
          <p:spPr bwMode="auto">
            <a:xfrm>
              <a:off x="2956" y="2666"/>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50</a:t>
              </a:r>
              <a:endParaRPr lang="en-US" altLang="he-IL"/>
            </a:p>
          </p:txBody>
        </p:sp>
        <p:sp>
          <p:nvSpPr>
            <p:cNvPr id="36893" name="Rectangle 28"/>
            <p:cNvSpPr>
              <a:spLocks noChangeArrowheads="1"/>
            </p:cNvSpPr>
            <p:nvPr/>
          </p:nvSpPr>
          <p:spPr bwMode="auto">
            <a:xfrm>
              <a:off x="42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24</a:t>
              </a:r>
              <a:endParaRPr lang="en-US" altLang="he-IL"/>
            </a:p>
          </p:txBody>
        </p:sp>
        <p:sp>
          <p:nvSpPr>
            <p:cNvPr id="36894" name="Rectangle 29"/>
            <p:cNvSpPr>
              <a:spLocks noChangeArrowheads="1"/>
            </p:cNvSpPr>
            <p:nvPr/>
          </p:nvSpPr>
          <p:spPr bwMode="auto">
            <a:xfrm>
              <a:off x="2956" y="2355"/>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60</a:t>
              </a:r>
              <a:endParaRPr lang="en-US" altLang="he-IL"/>
            </a:p>
          </p:txBody>
        </p:sp>
        <p:sp>
          <p:nvSpPr>
            <p:cNvPr id="36895" name="Rectangle 30"/>
            <p:cNvSpPr>
              <a:spLocks noChangeArrowheads="1"/>
            </p:cNvSpPr>
            <p:nvPr/>
          </p:nvSpPr>
          <p:spPr bwMode="auto">
            <a:xfrm>
              <a:off x="42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12</a:t>
              </a:r>
              <a:endParaRPr lang="en-US" altLang="he-IL"/>
            </a:p>
          </p:txBody>
        </p:sp>
        <p:sp>
          <p:nvSpPr>
            <p:cNvPr id="36896" name="Rectangle 31"/>
            <p:cNvSpPr>
              <a:spLocks noChangeArrowheads="1"/>
            </p:cNvSpPr>
            <p:nvPr/>
          </p:nvSpPr>
          <p:spPr bwMode="auto">
            <a:xfrm>
              <a:off x="2956" y="2045"/>
              <a:ext cx="13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85</a:t>
              </a:r>
              <a:endParaRPr lang="en-US" altLang="he-IL"/>
            </a:p>
          </p:txBody>
        </p:sp>
        <p:sp>
          <p:nvSpPr>
            <p:cNvPr id="36897" name="Rectangle 32"/>
            <p:cNvSpPr>
              <a:spLocks noChangeArrowheads="1"/>
            </p:cNvSpPr>
            <p:nvPr/>
          </p:nvSpPr>
          <p:spPr bwMode="auto">
            <a:xfrm>
              <a:off x="42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0</a:t>
              </a:r>
              <a:endParaRPr lang="en-US" altLang="he-IL"/>
            </a:p>
          </p:txBody>
        </p:sp>
        <p:sp>
          <p:nvSpPr>
            <p:cNvPr id="36898" name="Rectangle 33"/>
            <p:cNvSpPr>
              <a:spLocks noChangeArrowheads="1"/>
            </p:cNvSpPr>
            <p:nvPr/>
          </p:nvSpPr>
          <p:spPr bwMode="auto">
            <a:xfrm>
              <a:off x="2956" y="1734"/>
              <a:ext cx="130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a:t>100</a:t>
              </a:r>
              <a:endParaRPr lang="en-US" altLang="he-IL"/>
            </a:p>
          </p:txBody>
        </p:sp>
        <p:sp>
          <p:nvSpPr>
            <p:cNvPr id="36899" name="Rectangle 34"/>
            <p:cNvSpPr>
              <a:spLocks noChangeArrowheads="1"/>
            </p:cNvSpPr>
            <p:nvPr/>
          </p:nvSpPr>
          <p:spPr bwMode="auto">
            <a:xfrm>
              <a:off x="42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spcBef>
                  <a:spcPct val="20000"/>
                </a:spcBef>
                <a:buFont typeface="Arial" charset="0"/>
                <a:buNone/>
              </a:pPr>
              <a:r>
                <a:rPr lang="he-IL" altLang="he-IL" b="1">
                  <a:solidFill>
                    <a:srgbClr val="1D4C72"/>
                  </a:solidFill>
                </a:rPr>
                <a:t>זמן השריית גרעיני התירס במים לפני הטיגון בסיר (שעות)</a:t>
              </a:r>
              <a:endParaRPr lang="en-US" altLang="he-IL" b="1">
                <a:solidFill>
                  <a:srgbClr val="1D4C72"/>
                </a:solidFill>
              </a:endParaRPr>
            </a:p>
          </p:txBody>
        </p:sp>
        <p:sp>
          <p:nvSpPr>
            <p:cNvPr id="36900" name="Rectangle 35"/>
            <p:cNvSpPr>
              <a:spLocks noChangeArrowheads="1"/>
            </p:cNvSpPr>
            <p:nvPr/>
          </p:nvSpPr>
          <p:spPr bwMode="auto">
            <a:xfrm>
              <a:off x="2956" y="1158"/>
              <a:ext cx="130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spcBef>
                  <a:spcPct val="20000"/>
                </a:spcBef>
                <a:buFont typeface="Arial" charset="0"/>
                <a:buNone/>
              </a:pPr>
              <a:r>
                <a:rPr lang="he-IL" altLang="he-IL" b="1">
                  <a:solidFill>
                    <a:srgbClr val="1D4C72"/>
                  </a:solidFill>
                </a:rPr>
                <a:t>אחוז הגרעינים שהתבקעו והפכו לפופקורן</a:t>
              </a:r>
              <a:endParaRPr lang="el-GR" altLang="he-IL" b="1">
                <a:solidFill>
                  <a:srgbClr val="1D4C72"/>
                </a:solidFill>
              </a:endParaRPr>
            </a:p>
          </p:txBody>
        </p:sp>
        <p:sp>
          <p:nvSpPr>
            <p:cNvPr id="36901" name="Line 36"/>
            <p:cNvSpPr>
              <a:spLocks noChangeShapeType="1"/>
            </p:cNvSpPr>
            <p:nvPr/>
          </p:nvSpPr>
          <p:spPr bwMode="auto">
            <a:xfrm>
              <a:off x="2956" y="1158"/>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2" name="Line 37"/>
            <p:cNvSpPr>
              <a:spLocks noChangeShapeType="1"/>
            </p:cNvSpPr>
            <p:nvPr/>
          </p:nvSpPr>
          <p:spPr bwMode="auto">
            <a:xfrm>
              <a:off x="2956" y="1734"/>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3" name="Line 38"/>
            <p:cNvSpPr>
              <a:spLocks noChangeShapeType="1"/>
            </p:cNvSpPr>
            <p:nvPr/>
          </p:nvSpPr>
          <p:spPr bwMode="auto">
            <a:xfrm>
              <a:off x="2956" y="204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4" name="Line 39"/>
            <p:cNvSpPr>
              <a:spLocks noChangeShapeType="1"/>
            </p:cNvSpPr>
            <p:nvPr/>
          </p:nvSpPr>
          <p:spPr bwMode="auto">
            <a:xfrm>
              <a:off x="2956" y="2355"/>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5" name="Line 40"/>
            <p:cNvSpPr>
              <a:spLocks noChangeShapeType="1"/>
            </p:cNvSpPr>
            <p:nvPr/>
          </p:nvSpPr>
          <p:spPr bwMode="auto">
            <a:xfrm>
              <a:off x="2956" y="2666"/>
              <a:ext cx="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6" name="Line 41"/>
            <p:cNvSpPr>
              <a:spLocks noChangeShapeType="1"/>
            </p:cNvSpPr>
            <p:nvPr/>
          </p:nvSpPr>
          <p:spPr bwMode="auto">
            <a:xfrm>
              <a:off x="2956" y="2976"/>
              <a:ext cx="2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7" name="Line 42"/>
            <p:cNvSpPr>
              <a:spLocks noChangeShapeType="1"/>
            </p:cNvSpPr>
            <p:nvPr/>
          </p:nvSpPr>
          <p:spPr bwMode="auto">
            <a:xfrm>
              <a:off x="29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8" name="Line 43"/>
            <p:cNvSpPr>
              <a:spLocks noChangeShapeType="1"/>
            </p:cNvSpPr>
            <p:nvPr/>
          </p:nvSpPr>
          <p:spPr bwMode="auto">
            <a:xfrm>
              <a:off x="4256" y="1158"/>
              <a:ext cx="0" cy="1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9" name="Line 44"/>
            <p:cNvSpPr>
              <a:spLocks noChangeShapeType="1"/>
            </p:cNvSpPr>
            <p:nvPr/>
          </p:nvSpPr>
          <p:spPr bwMode="auto">
            <a:xfrm>
              <a:off x="5556" y="1158"/>
              <a:ext cx="0" cy="181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0" name="Text Box 45"/>
            <p:cNvSpPr txBox="1">
              <a:spLocks noChangeArrowheads="1"/>
            </p:cNvSpPr>
            <p:nvPr/>
          </p:nvSpPr>
          <p:spPr bwMode="auto">
            <a:xfrm>
              <a:off x="4150" y="912"/>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a:t>
              </a:r>
            </a:p>
          </p:txBody>
        </p:sp>
        <p:sp>
          <p:nvSpPr>
            <p:cNvPr id="36911" name="Text Box 46"/>
            <p:cNvSpPr txBox="1">
              <a:spLocks noChangeArrowheads="1"/>
            </p:cNvSpPr>
            <p:nvPr/>
          </p:nvSpPr>
          <p:spPr bwMode="auto">
            <a:xfrm>
              <a:off x="1449" y="93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b="1">
                  <a:solidFill>
                    <a:srgbClr val="1D4C72"/>
                  </a:solidFill>
                </a:rPr>
                <a:t>II</a:t>
              </a:r>
            </a:p>
          </p:txBody>
        </p:sp>
      </p:grpSp>
      <p:sp>
        <p:nvSpPr>
          <p:cNvPr id="13" name="Rectangle 12"/>
          <p:cNvSpPr/>
          <p:nvPr/>
        </p:nvSpPr>
        <p:spPr>
          <a:xfrm>
            <a:off x="250825" y="4581525"/>
            <a:ext cx="8629650" cy="2016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r>
              <a:rPr lang="he-IL" altLang="he-IL" b="1" smtClean="0">
                <a:solidFill>
                  <a:srgbClr val="1D4C72"/>
                </a:solidFill>
              </a:rPr>
              <a:t>ניסוי </a:t>
            </a:r>
            <a:r>
              <a:rPr lang="en-US" altLang="he-IL" b="1" smtClean="0">
                <a:solidFill>
                  <a:srgbClr val="1D4C72"/>
                </a:solidFill>
              </a:rPr>
              <a:t>I</a:t>
            </a:r>
            <a:r>
              <a:rPr lang="he-IL" altLang="he-IL" b="1" smtClean="0">
                <a:solidFill>
                  <a:srgbClr val="1D4C72"/>
                </a:solidFill>
              </a:rPr>
              <a:t>:</a:t>
            </a:r>
          </a:p>
          <a:p>
            <a:pPr algn="r" rtl="1" eaLnBrk="1" hangingPunct="1">
              <a:defRPr/>
            </a:pPr>
            <a:r>
              <a:rPr lang="he-IL" altLang="he-IL" smtClean="0"/>
              <a:t>השפעת משך זמן ההשרייה במים לפני הטיגון על אחוז הגרעינים שהתבקעו.</a:t>
            </a:r>
          </a:p>
          <a:p>
            <a:pPr algn="r" rtl="1" eaLnBrk="1" hangingPunct="1">
              <a:defRPr/>
            </a:pPr>
            <a:r>
              <a:rPr lang="he-IL" altLang="he-IL" b="1" smtClean="0">
                <a:solidFill>
                  <a:srgbClr val="1D4C72"/>
                </a:solidFill>
              </a:rPr>
              <a:t>ניסוי </a:t>
            </a:r>
            <a:r>
              <a:rPr lang="en-US" altLang="he-IL" b="1" smtClean="0">
                <a:solidFill>
                  <a:srgbClr val="1D4C72"/>
                </a:solidFill>
              </a:rPr>
              <a:t>II</a:t>
            </a:r>
            <a:r>
              <a:rPr lang="he-IL" altLang="he-IL" b="1" smtClean="0">
                <a:solidFill>
                  <a:srgbClr val="1D4C72"/>
                </a:solidFill>
              </a:rPr>
              <a:t>:</a:t>
            </a:r>
          </a:p>
          <a:p>
            <a:pPr algn="r" rtl="1" eaLnBrk="1" hangingPunct="1">
              <a:defRPr/>
            </a:pPr>
            <a:r>
              <a:rPr lang="he-IL" altLang="he-IL" smtClean="0"/>
              <a:t>אחוז החומצה האולאית בשמני פשתן של יצרנים שונים.</a:t>
            </a:r>
            <a:endParaRPr lang="he-IL" altLang="he-IL" smtClean="0">
              <a:solidFill>
                <a:srgbClr val="59595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ניתוח/פירוש התוצאות</a:t>
            </a:r>
          </a:p>
        </p:txBody>
      </p:sp>
      <p:sp>
        <p:nvSpPr>
          <p:cNvPr id="37891"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1DF32A-EEA4-49C6-8826-B411087F1AAE}" type="slidenum">
              <a:rPr lang="he-IL" altLang="he-IL" sz="1200">
                <a:solidFill>
                  <a:srgbClr val="A6A6A6"/>
                </a:solidFill>
              </a:rPr>
              <a:pPr eaLnBrk="1" hangingPunct="1"/>
              <a:t>33</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7893" name="Text Box 5"/>
          <p:cNvSpPr txBox="1">
            <a:spLocks noChangeArrowheads="1"/>
          </p:cNvSpPr>
          <p:nvPr/>
        </p:nvSpPr>
        <p:spPr bwMode="auto">
          <a:xfrm>
            <a:off x="468313" y="2997200"/>
            <a:ext cx="820737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50000"/>
              </a:lnSpc>
            </a:pPr>
            <a:r>
              <a:rPr lang="he-IL" altLang="he-IL" b="1">
                <a:solidFill>
                  <a:srgbClr val="1D4C72"/>
                </a:solidFill>
              </a:rPr>
              <a:t>התייחסות ביקורתית לתוצאות</a:t>
            </a:r>
            <a:endParaRPr lang="he-IL" altLang="he-IL">
              <a:solidFill>
                <a:srgbClr val="1D4C72"/>
              </a:solidFill>
            </a:endParaRPr>
          </a:p>
          <a:p>
            <a:pPr algn="r" rtl="1" eaLnBrk="1" hangingPunct="1">
              <a:lnSpc>
                <a:spcPct val="150000"/>
              </a:lnSpc>
            </a:pPr>
            <a:r>
              <a:rPr lang="he-IL" altLang="he-IL"/>
              <a:t>יש לבדוק היטב את דרך ביצוע הניסוי ולהתייחס לקריטריונים הבאים:</a:t>
            </a:r>
          </a:p>
          <a:p>
            <a:pPr algn="r" rtl="1" eaLnBrk="1" hangingPunct="1">
              <a:lnSpc>
                <a:spcPct val="150000"/>
              </a:lnSpc>
              <a:buFontTx/>
              <a:buBlip>
                <a:blip r:embed="rId2"/>
              </a:buBlip>
            </a:pPr>
            <a:r>
              <a:rPr lang="he-IL" altLang="he-IL"/>
              <a:t> מהי איכות המדידות?</a:t>
            </a:r>
          </a:p>
          <a:p>
            <a:pPr algn="r" rtl="1" eaLnBrk="1" hangingPunct="1">
              <a:lnSpc>
                <a:spcPct val="150000"/>
              </a:lnSpc>
              <a:buFontTx/>
              <a:buBlip>
                <a:blip r:embed="rId2"/>
              </a:buBlip>
            </a:pPr>
            <a:r>
              <a:rPr lang="he-IL" altLang="he-IL"/>
              <a:t> מהי מידת הדיוק שלהן?</a:t>
            </a:r>
          </a:p>
          <a:p>
            <a:pPr algn="r" rtl="1" eaLnBrk="1" hangingPunct="1">
              <a:lnSpc>
                <a:spcPct val="150000"/>
              </a:lnSpc>
              <a:buFontTx/>
              <a:buBlip>
                <a:blip r:embed="rId2"/>
              </a:buBlip>
            </a:pPr>
            <a:r>
              <a:rPr lang="he-IL" altLang="he-IL"/>
              <a:t> מהן מגבלות הניסוי שעשויות לגרום לסטייה של התוצאות?</a:t>
            </a:r>
          </a:p>
          <a:p>
            <a:pPr algn="r" rtl="1" eaLnBrk="1" hangingPunct="1">
              <a:lnSpc>
                <a:spcPct val="150000"/>
              </a:lnSpc>
              <a:buFontTx/>
              <a:buBlip>
                <a:blip r:embed="rId2"/>
              </a:buBlip>
            </a:pPr>
            <a:r>
              <a:rPr lang="he-IL" altLang="he-IL"/>
              <a:t> האם במהלך הניסוי קרו תקלות שעשויות להשפיע על התוצאות?</a:t>
            </a:r>
            <a:endParaRPr lang="en-US" altLang="he-IL"/>
          </a:p>
        </p:txBody>
      </p:sp>
      <p:sp>
        <p:nvSpPr>
          <p:cNvPr id="37894" name="Text Box 5"/>
          <p:cNvSpPr txBox="1">
            <a:spLocks noChangeArrowheads="1"/>
          </p:cNvSpPr>
          <p:nvPr/>
        </p:nvSpPr>
        <p:spPr bwMode="auto">
          <a:xfrm>
            <a:off x="468313" y="836613"/>
            <a:ext cx="8207375"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50000"/>
              </a:lnSpc>
            </a:pPr>
            <a:r>
              <a:rPr lang="he-IL" altLang="he-IL" b="1">
                <a:solidFill>
                  <a:srgbClr val="1D4C72"/>
                </a:solidFill>
              </a:rPr>
              <a:t>ניתוח/פירוש התוצאות כולל: </a:t>
            </a:r>
          </a:p>
          <a:p>
            <a:pPr algn="r" rtl="1" eaLnBrk="1" hangingPunct="1">
              <a:lnSpc>
                <a:spcPct val="150000"/>
              </a:lnSpc>
            </a:pPr>
            <a:r>
              <a:rPr lang="he-IL" altLang="he-IL">
                <a:solidFill>
                  <a:srgbClr val="1D4C72"/>
                </a:solidFill>
              </a:rPr>
              <a:t>א. </a:t>
            </a:r>
            <a:r>
              <a:rPr lang="he-IL" altLang="he-IL" b="1">
                <a:solidFill>
                  <a:srgbClr val="1D4C72"/>
                </a:solidFill>
              </a:rPr>
              <a:t>תיאור מילולי</a:t>
            </a:r>
            <a:r>
              <a:rPr lang="he-IL" altLang="he-IL">
                <a:solidFill>
                  <a:srgbClr val="1D4C72"/>
                </a:solidFill>
              </a:rPr>
              <a:t>, תמציתי וברור של הקשרים בין המשתנים המופעים בטבלה ו/או בתרשים</a:t>
            </a:r>
          </a:p>
          <a:p>
            <a:pPr algn="r" rtl="1" eaLnBrk="1" hangingPunct="1">
              <a:lnSpc>
                <a:spcPct val="150000"/>
              </a:lnSpc>
            </a:pPr>
            <a:r>
              <a:rPr lang="he-IL" altLang="he-IL">
                <a:solidFill>
                  <a:srgbClr val="1D4C72"/>
                </a:solidFill>
              </a:rPr>
              <a:t>ב. </a:t>
            </a:r>
            <a:r>
              <a:rPr lang="he-IL" altLang="he-IL" b="1">
                <a:solidFill>
                  <a:srgbClr val="1D4C72"/>
                </a:solidFill>
              </a:rPr>
              <a:t>פרשנות </a:t>
            </a:r>
            <a:r>
              <a:rPr lang="he-IL" altLang="he-IL">
                <a:solidFill>
                  <a:srgbClr val="1D4C72"/>
                </a:solidFill>
              </a:rPr>
              <a:t>– הסבר כימי למגמות ולשינויים המתבסס על ידע מדעי רלוונטי ונכון.</a:t>
            </a:r>
          </a:p>
        </p:txBody>
      </p:sp>
      <p:pic>
        <p:nvPicPr>
          <p:cNvPr id="378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860800"/>
            <a:ext cx="1314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הסקת מסקנות</a:t>
            </a:r>
          </a:p>
        </p:txBody>
      </p:sp>
      <p:sp>
        <p:nvSpPr>
          <p:cNvPr id="38915"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7FBD56-8F82-4E11-BC0D-0E35A67B25CA}" type="slidenum">
              <a:rPr lang="he-IL" altLang="he-IL" sz="1200">
                <a:solidFill>
                  <a:srgbClr val="A6A6A6"/>
                </a:solidFill>
              </a:rPr>
              <a:pPr eaLnBrk="1" hangingPunct="1"/>
              <a:t>34</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8917" name="Text Box 5"/>
          <p:cNvSpPr txBox="1">
            <a:spLocks noChangeArrowheads="1"/>
          </p:cNvSpPr>
          <p:nvPr/>
        </p:nvSpPr>
        <p:spPr bwMode="auto">
          <a:xfrm>
            <a:off x="533400" y="2492375"/>
            <a:ext cx="82073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endParaRPr lang="en-US" altLang="he-IL"/>
          </a:p>
          <a:p>
            <a:pPr algn="r" rtl="1" eaLnBrk="1" hangingPunct="1"/>
            <a:r>
              <a:rPr lang="he-IL" altLang="he-IL" b="1">
                <a:solidFill>
                  <a:srgbClr val="1D4C72"/>
                </a:solidFill>
              </a:rPr>
              <a:t>דיון מסכם והתייחסות ביקורתית לתוקף המסקנות </a:t>
            </a:r>
          </a:p>
          <a:p>
            <a:pPr algn="r" rtl="1" eaLnBrk="1" hangingPunct="1"/>
            <a:r>
              <a:rPr lang="he-IL" altLang="he-IL"/>
              <a:t>הגורמים שעשויים להשפיע על תוקף המסקנות הם: </a:t>
            </a:r>
            <a:endParaRPr lang="en-US" altLang="he-IL">
              <a:sym typeface="Symbol" pitchFamily="18" charset="2"/>
            </a:endParaRPr>
          </a:p>
          <a:p>
            <a:pPr algn="r" rtl="1" eaLnBrk="1" hangingPunct="1">
              <a:buFontTx/>
              <a:buBlip>
                <a:blip r:embed="rId2"/>
              </a:buBlip>
            </a:pPr>
            <a:r>
              <a:rPr lang="he-IL" altLang="he-IL"/>
              <a:t> </a:t>
            </a:r>
            <a:r>
              <a:rPr lang="he-IL" altLang="he-IL">
                <a:sym typeface="Symbol" pitchFamily="18" charset="2"/>
              </a:rPr>
              <a:t>כמה פעמים חזרתם על הניסוי?</a:t>
            </a:r>
          </a:p>
          <a:p>
            <a:pPr algn="r" rtl="1" eaLnBrk="1" hangingPunct="1">
              <a:buFontTx/>
              <a:buBlip>
                <a:blip r:embed="rId2"/>
              </a:buBlip>
            </a:pPr>
            <a:r>
              <a:rPr lang="he-IL" altLang="he-IL">
                <a:sym typeface="Symbol" pitchFamily="18" charset="2"/>
              </a:rPr>
              <a:t> על כמה מדידות ביססתם את המסקנות?</a:t>
            </a:r>
          </a:p>
          <a:p>
            <a:pPr algn="r" rtl="1" eaLnBrk="1" hangingPunct="1">
              <a:buFontTx/>
              <a:buBlip>
                <a:blip r:embed="rId2"/>
              </a:buBlip>
            </a:pPr>
            <a:r>
              <a:rPr lang="he-IL" altLang="he-IL">
                <a:sym typeface="Symbol" pitchFamily="18" charset="2"/>
              </a:rPr>
              <a:t> מהו רוחב טווח המדידות? האם הוא מספיק?</a:t>
            </a:r>
          </a:p>
          <a:p>
            <a:pPr algn="r" rtl="1" eaLnBrk="1" hangingPunct="1">
              <a:buFontTx/>
              <a:buBlip>
                <a:blip r:embed="rId2"/>
              </a:buBlip>
            </a:pPr>
            <a:r>
              <a:rPr lang="he-IL" altLang="he-IL">
                <a:sym typeface="Symbol" pitchFamily="18" charset="2"/>
              </a:rPr>
              <a:t> אילו בעיות אחרות מתעוררות מדרך תכנון הניסוי או ביצועו?</a:t>
            </a:r>
          </a:p>
          <a:p>
            <a:pPr algn="r" rtl="1" eaLnBrk="1" hangingPunct="1">
              <a:buFontTx/>
              <a:buBlip>
                <a:blip r:embed="rId2"/>
              </a:buBlip>
            </a:pPr>
            <a:r>
              <a:rPr lang="he-IL" altLang="he-IL">
                <a:sym typeface="Symbol" pitchFamily="18" charset="2"/>
              </a:rPr>
              <a:t> האם אפשר למנוע בעיות אלה?</a:t>
            </a:r>
          </a:p>
          <a:p>
            <a:pPr algn="r" rtl="1" eaLnBrk="1" hangingPunct="1">
              <a:buFontTx/>
              <a:buBlip>
                <a:blip r:embed="rId2"/>
              </a:buBlip>
            </a:pPr>
            <a:r>
              <a:rPr lang="he-IL" altLang="he-IL">
                <a:sym typeface="Symbol" pitchFamily="18" charset="2"/>
              </a:rPr>
              <a:t> האם אפשר לשפר את הניסוי? כיצד?</a:t>
            </a:r>
          </a:p>
          <a:p>
            <a:pPr algn="r" rtl="1" eaLnBrk="1" hangingPunct="1"/>
            <a:endParaRPr lang="en-US" altLang="he-IL">
              <a:sym typeface="Symbol" pitchFamily="18" charset="2"/>
            </a:endParaRPr>
          </a:p>
          <a:p>
            <a:pPr algn="r" rtl="1" eaLnBrk="1" hangingPunct="1"/>
            <a:r>
              <a:rPr lang="he-IL" altLang="he-IL">
                <a:sym typeface="Symbol" pitchFamily="18" charset="2"/>
              </a:rPr>
              <a:t>אם המסקנות אינן מאשרות את ההשערה, יש לנסח השערה חדשה שמתאימה למסקנותיכם במידת האפשר, אגב התבססות על ידע מדעי. </a:t>
            </a:r>
            <a:endParaRPr lang="en-US" altLang="he-IL">
              <a:sym typeface="Symbol" pitchFamily="18" charset="2"/>
            </a:endParaRPr>
          </a:p>
        </p:txBody>
      </p:sp>
      <p:sp>
        <p:nvSpPr>
          <p:cNvPr id="38918" name="Text Box 5"/>
          <p:cNvSpPr txBox="1">
            <a:spLocks noChangeArrowheads="1"/>
          </p:cNvSpPr>
          <p:nvPr/>
        </p:nvSpPr>
        <p:spPr bwMode="auto">
          <a:xfrm>
            <a:off x="606425" y="692150"/>
            <a:ext cx="820737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50000"/>
              </a:lnSpc>
            </a:pPr>
            <a:r>
              <a:rPr lang="he-IL" altLang="he-IL"/>
              <a:t>מסקנה היא תשובה לשאלת החקר בהתבסס על ניתוח תוצאות הניסוי שבוצע.</a:t>
            </a:r>
          </a:p>
          <a:p>
            <a:pPr algn="r" rtl="1" eaLnBrk="1" hangingPunct="1">
              <a:lnSpc>
                <a:spcPct val="150000"/>
              </a:lnSpc>
            </a:pPr>
            <a:r>
              <a:rPr lang="he-IL" altLang="he-IL"/>
              <a:t>המסקנה תהיה מנוסחת ברמת הכללה.</a:t>
            </a:r>
          </a:p>
          <a:p>
            <a:pPr algn="r" rtl="1" eaLnBrk="1" hangingPunct="1">
              <a:lnSpc>
                <a:spcPct val="150000"/>
              </a:lnSpc>
            </a:pPr>
            <a:r>
              <a:rPr lang="he-IL" altLang="he-IL" b="1">
                <a:solidFill>
                  <a:srgbClr val="1D4C72"/>
                </a:solidFill>
              </a:rPr>
              <a:t>דוגמה לגבי ניסוי הנחש השחור: </a:t>
            </a:r>
            <a:r>
              <a:rPr lang="he-IL" altLang="he-IL"/>
              <a:t>אפשר להסיק שכמות הסוכר משפיעה על אורך הנחש עד גבול מסוים. ככל שכמות הסוכר גדלה גדל גם אורך הנחש עד כמות מסוימת.</a:t>
            </a:r>
            <a:endParaRPr lang="en-US" altLang="he-I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723900"/>
            <a:ext cx="8135937" cy="64087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צפו בסרטון המצורף.</a:t>
            </a:r>
          </a:p>
          <a:p>
            <a:pPr algn="r" rtl="1" eaLnBrk="1" hangingPunct="1">
              <a:defRPr/>
            </a:pPr>
            <a:r>
              <a:rPr lang="he-IL" altLang="he-IL" dirty="0" smtClean="0">
                <a:solidFill>
                  <a:srgbClr val="1D4C72"/>
                </a:solidFill>
              </a:rPr>
              <a:t>תלמידים ביצעו כמה פעמים את הניסוי המצולם בסרטון. בכל פעם הכניסו לכוס כמות כפות שונה של אבקת סודה לשתייה, ומדדו את המרחק של גלישת הקצף מהכוס (המרחק מהכוס עד קצה שלולית הקצף). התגובה המתרחשת:</a:t>
            </a:r>
          </a:p>
          <a:p>
            <a:pPr algn="r" rtl="1" eaLnBrk="1" hangingPunct="1">
              <a:defRPr/>
            </a:pPr>
            <a:r>
              <a:rPr lang="en-US" altLang="he-IL" dirty="0" smtClean="0">
                <a:solidFill>
                  <a:srgbClr val="1D4C72"/>
                </a:solidFill>
              </a:rPr>
              <a:t>NaHCO</a:t>
            </a:r>
            <a:r>
              <a:rPr lang="en-US" altLang="he-IL" baseline="-25000" dirty="0" smtClean="0">
                <a:solidFill>
                  <a:srgbClr val="1D4C72"/>
                </a:solidFill>
              </a:rPr>
              <a:t>3(s)</a:t>
            </a:r>
            <a:r>
              <a:rPr lang="en-US" altLang="he-IL" dirty="0" smtClean="0">
                <a:solidFill>
                  <a:srgbClr val="1D4C72"/>
                </a:solidFill>
              </a:rPr>
              <a:t>  +  H</a:t>
            </a:r>
            <a:r>
              <a:rPr lang="en-US" altLang="he-IL" baseline="-25000" dirty="0" smtClean="0">
                <a:solidFill>
                  <a:srgbClr val="1D4C72"/>
                </a:solidFill>
              </a:rPr>
              <a:t>3</a:t>
            </a:r>
            <a:r>
              <a:rPr lang="en-US" altLang="he-IL" dirty="0" smtClean="0">
                <a:solidFill>
                  <a:srgbClr val="1D4C72"/>
                </a:solidFill>
              </a:rPr>
              <a:t>O</a:t>
            </a:r>
            <a:r>
              <a:rPr lang="en-US" altLang="he-IL" baseline="30000" dirty="0" smtClean="0">
                <a:solidFill>
                  <a:srgbClr val="1D4C72"/>
                </a:solidFill>
              </a:rPr>
              <a:t>+</a:t>
            </a:r>
            <a:r>
              <a:rPr lang="en-US" altLang="he-IL" baseline="-25000" dirty="0" smtClean="0">
                <a:solidFill>
                  <a:srgbClr val="1D4C72"/>
                </a:solidFill>
              </a:rPr>
              <a:t>(</a:t>
            </a:r>
            <a:r>
              <a:rPr lang="en-US" altLang="he-IL" baseline="-25000" dirty="0" err="1" smtClean="0">
                <a:solidFill>
                  <a:srgbClr val="1D4C72"/>
                </a:solidFill>
              </a:rPr>
              <a:t>aq</a:t>
            </a:r>
            <a:r>
              <a:rPr lang="en-US" altLang="he-IL" baseline="-25000" dirty="0" smtClean="0">
                <a:solidFill>
                  <a:srgbClr val="1D4C72"/>
                </a:solidFill>
              </a:rPr>
              <a:t>)</a:t>
            </a:r>
            <a:r>
              <a:rPr lang="en-US" altLang="he-IL" dirty="0" smtClean="0">
                <a:solidFill>
                  <a:srgbClr val="1D4C72"/>
                </a:solidFill>
              </a:rPr>
              <a:t>  </a:t>
            </a:r>
            <a:r>
              <a:rPr lang="en-US" altLang="he-IL" dirty="0" smtClean="0">
                <a:solidFill>
                  <a:srgbClr val="1D4C72"/>
                </a:solidFill>
                <a:sym typeface="Wingdings" panose="05000000000000000000" pitchFamily="2" charset="2"/>
              </a:rPr>
              <a:t> CO</a:t>
            </a:r>
            <a:r>
              <a:rPr lang="en-US" altLang="he-IL" baseline="-25000" dirty="0" smtClean="0">
                <a:solidFill>
                  <a:srgbClr val="1D4C72"/>
                </a:solidFill>
                <a:sym typeface="Wingdings" panose="05000000000000000000" pitchFamily="2" charset="2"/>
              </a:rPr>
              <a:t>2(g)</a:t>
            </a:r>
            <a:r>
              <a:rPr lang="en-US" altLang="he-IL" dirty="0" smtClean="0">
                <a:solidFill>
                  <a:srgbClr val="1D4C72"/>
                </a:solidFill>
                <a:sym typeface="Wingdings" panose="05000000000000000000" pitchFamily="2" charset="2"/>
              </a:rPr>
              <a:t>  + 2H</a:t>
            </a:r>
            <a:r>
              <a:rPr lang="en-US" altLang="he-IL" baseline="-25000" dirty="0" smtClean="0">
                <a:solidFill>
                  <a:srgbClr val="1D4C72"/>
                </a:solidFill>
                <a:sym typeface="Wingdings" panose="05000000000000000000" pitchFamily="2" charset="2"/>
              </a:rPr>
              <a:t>2</a:t>
            </a:r>
            <a:r>
              <a:rPr lang="en-US" altLang="he-IL" dirty="0" smtClean="0">
                <a:solidFill>
                  <a:srgbClr val="1D4C72"/>
                </a:solidFill>
                <a:sym typeface="Wingdings" panose="05000000000000000000" pitchFamily="2" charset="2"/>
              </a:rPr>
              <a:t>O</a:t>
            </a:r>
            <a:r>
              <a:rPr lang="en-US" altLang="he-IL" baseline="-25000" dirty="0" smtClean="0">
                <a:solidFill>
                  <a:srgbClr val="1D4C72"/>
                </a:solidFill>
                <a:sym typeface="Wingdings" panose="05000000000000000000" pitchFamily="2" charset="2"/>
              </a:rPr>
              <a:t>(l)  </a:t>
            </a:r>
            <a:r>
              <a:rPr lang="en-US" altLang="he-IL" dirty="0" smtClean="0">
                <a:solidFill>
                  <a:srgbClr val="1D4C72"/>
                </a:solidFill>
                <a:sym typeface="Wingdings" panose="05000000000000000000" pitchFamily="2" charset="2"/>
              </a:rPr>
              <a:t>+ Na</a:t>
            </a:r>
            <a:r>
              <a:rPr lang="en-US" altLang="he-IL" baseline="30000" dirty="0" smtClean="0">
                <a:solidFill>
                  <a:srgbClr val="1D4C72"/>
                </a:solidFill>
                <a:sym typeface="Wingdings" panose="05000000000000000000" pitchFamily="2" charset="2"/>
              </a:rPr>
              <a:t>+</a:t>
            </a:r>
            <a:r>
              <a:rPr lang="en-US" altLang="he-IL" baseline="-25000" dirty="0" smtClean="0">
                <a:solidFill>
                  <a:srgbClr val="1D4C72"/>
                </a:solidFill>
                <a:sym typeface="Wingdings" panose="05000000000000000000" pitchFamily="2" charset="2"/>
              </a:rPr>
              <a:t>(</a:t>
            </a:r>
            <a:r>
              <a:rPr lang="en-US" altLang="he-IL" baseline="-25000" dirty="0" err="1" smtClean="0">
                <a:solidFill>
                  <a:srgbClr val="1D4C72"/>
                </a:solidFill>
                <a:sym typeface="Wingdings" panose="05000000000000000000" pitchFamily="2" charset="2"/>
              </a:rPr>
              <a:t>aq</a:t>
            </a:r>
            <a:r>
              <a:rPr lang="en-US" altLang="he-IL" baseline="-25000" dirty="0" smtClean="0">
                <a:solidFill>
                  <a:srgbClr val="1D4C72"/>
                </a:solidFill>
                <a:sym typeface="Wingdings" panose="05000000000000000000" pitchFamily="2" charset="2"/>
              </a:rPr>
              <a:t>)</a:t>
            </a: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a:p>
            <a:pPr algn="r" rtl="1" eaLnBrk="1" hangingPunct="1">
              <a:defRPr/>
            </a:pPr>
            <a:r>
              <a:rPr lang="he-IL" altLang="he-IL" dirty="0" smtClean="0">
                <a:solidFill>
                  <a:srgbClr val="1D4C72"/>
                </a:solidFill>
              </a:rPr>
              <a:t>א. רשמו שאלת חקר מתאימה לניסוי.</a:t>
            </a:r>
          </a:p>
          <a:p>
            <a:pPr algn="r" rtl="1" eaLnBrk="1" hangingPunct="1">
              <a:defRPr/>
            </a:pPr>
            <a:r>
              <a:rPr lang="he-IL" altLang="he-IL" dirty="0" smtClean="0">
                <a:solidFill>
                  <a:srgbClr val="1D4C72"/>
                </a:solidFill>
              </a:rPr>
              <a:t>ב. הגדירו את המשתנה התלוי ואת המשתנה הבלתי תלוי.</a:t>
            </a:r>
          </a:p>
          <a:p>
            <a:pPr algn="r" rtl="1" eaLnBrk="1" hangingPunct="1">
              <a:defRPr/>
            </a:pPr>
            <a:r>
              <a:rPr lang="he-IL" altLang="he-IL" dirty="0" smtClean="0">
                <a:solidFill>
                  <a:srgbClr val="1D4C72"/>
                </a:solidFill>
              </a:rPr>
              <a:t>ג.  מהם הגורמים הקבועים בניסוי?</a:t>
            </a:r>
          </a:p>
          <a:p>
            <a:pPr algn="r" rtl="1" eaLnBrk="1" hangingPunct="1">
              <a:defRPr/>
            </a:pPr>
            <a:r>
              <a:rPr lang="he-IL" altLang="he-IL" dirty="0" smtClean="0">
                <a:solidFill>
                  <a:srgbClr val="1D4C72"/>
                </a:solidFill>
              </a:rPr>
              <a:t>ד. רשמו השערה מתאימה.</a:t>
            </a:r>
          </a:p>
          <a:p>
            <a:pPr algn="r" rtl="1" eaLnBrk="1" hangingPunct="1">
              <a:defRPr/>
            </a:pPr>
            <a:r>
              <a:rPr lang="he-IL" altLang="he-IL" dirty="0" smtClean="0">
                <a:solidFill>
                  <a:srgbClr val="1D4C72"/>
                </a:solidFill>
              </a:rPr>
              <a:t>ה. האם הגרף המתאים לשרטוט התוצאות הוא גרף רציף או גרף עמודות? נמקו.</a:t>
            </a:r>
          </a:p>
          <a:p>
            <a:pPr algn="r" rtl="1" eaLnBrk="1" hangingPunct="1">
              <a:defRPr/>
            </a:pPr>
            <a:r>
              <a:rPr lang="he-IL" altLang="he-IL" dirty="0" smtClean="0">
                <a:solidFill>
                  <a:srgbClr val="1D4C72"/>
                </a:solidFill>
              </a:rPr>
              <a:t>ו. שרטטו את מגמת הגרף המתאים, לדעתכם, לתיאור תוצאות הניסוי. רשמו כותרת לגרף   </a:t>
            </a:r>
          </a:p>
          <a:p>
            <a:pPr algn="r" rtl="1" eaLnBrk="1" hangingPunct="1">
              <a:defRPr/>
            </a:pPr>
            <a:r>
              <a:rPr lang="he-IL" altLang="he-IL" dirty="0" smtClean="0">
                <a:solidFill>
                  <a:srgbClr val="1D4C72"/>
                </a:solidFill>
              </a:rPr>
              <a:t>   וכותרות לצירים.</a:t>
            </a:r>
          </a:p>
          <a:p>
            <a:pPr algn="r" rtl="1" eaLnBrk="1" hangingPunct="1">
              <a:defRPr/>
            </a:pPr>
            <a:r>
              <a:rPr lang="he-IL" altLang="he-IL" dirty="0" smtClean="0">
                <a:solidFill>
                  <a:srgbClr val="1D4C72"/>
                </a:solidFill>
              </a:rPr>
              <a:t>ז.  מהו סוג הבקרה בניסוי?</a:t>
            </a:r>
          </a:p>
          <a:p>
            <a:pPr algn="r" rtl="1" eaLnBrk="1" hangingPunct="1">
              <a:defRPr/>
            </a:pPr>
            <a:r>
              <a:rPr lang="he-IL" altLang="he-IL" dirty="0" smtClean="0">
                <a:solidFill>
                  <a:srgbClr val="1D4C72"/>
                </a:solidFill>
              </a:rPr>
              <a:t>ח. רשמו שתי מגבלות בניסוי שעשויות להשפיע על דיוק התוצאות.</a:t>
            </a:r>
          </a:p>
          <a:p>
            <a:pPr algn="r" rtl="1" eaLnBrk="1" hangingPunct="1">
              <a:defRPr/>
            </a:pPr>
            <a:r>
              <a:rPr lang="he-IL" altLang="he-IL" dirty="0" smtClean="0">
                <a:solidFill>
                  <a:srgbClr val="1D4C72"/>
                </a:solidFill>
              </a:rPr>
              <a:t>ט. רשמו שתי </a:t>
            </a:r>
            <a:r>
              <a:rPr lang="he-IL" altLang="he-IL" b="1" dirty="0" smtClean="0">
                <a:solidFill>
                  <a:srgbClr val="1D4C72"/>
                </a:solidFill>
              </a:rPr>
              <a:t>שאלות</a:t>
            </a:r>
            <a:r>
              <a:rPr lang="he-IL" altLang="he-IL" dirty="0" smtClean="0">
                <a:solidFill>
                  <a:srgbClr val="1D4C72"/>
                </a:solidFill>
              </a:rPr>
              <a:t> שיכולות להתעורר בעקבות הניסוי.</a:t>
            </a:r>
          </a:p>
          <a:p>
            <a:pPr algn="r" rtl="1" eaLnBrk="1" hangingPunct="1">
              <a:defRPr/>
            </a:pPr>
            <a:r>
              <a:rPr lang="he-IL" altLang="he-IL" dirty="0" smtClean="0">
                <a:solidFill>
                  <a:srgbClr val="1D4C72"/>
                </a:solidFill>
              </a:rPr>
              <a:t>י.  רשמו </a:t>
            </a:r>
            <a:r>
              <a:rPr lang="he-IL" altLang="he-IL" b="1" dirty="0" smtClean="0">
                <a:solidFill>
                  <a:srgbClr val="1D4C72"/>
                </a:solidFill>
              </a:rPr>
              <a:t>שאלת חקר</a:t>
            </a:r>
            <a:r>
              <a:rPr lang="he-IL" altLang="he-IL" dirty="0" smtClean="0">
                <a:solidFill>
                  <a:srgbClr val="1D4C72"/>
                </a:solidFill>
              </a:rPr>
              <a:t> חדשה שעשויה להתעורר בעקבות ניסוי זה.</a:t>
            </a: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p:txBody>
      </p:sp>
      <p:sp>
        <p:nvSpPr>
          <p:cNvPr id="39939"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שאלה 7</a:t>
            </a:r>
          </a:p>
        </p:txBody>
      </p:sp>
      <p:sp>
        <p:nvSpPr>
          <p:cNvPr id="39940"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713FB8-D469-4813-8245-7055BE3FF88B}" type="slidenum">
              <a:rPr lang="he-IL" altLang="he-IL" sz="1200">
                <a:solidFill>
                  <a:srgbClr val="A6A6A6"/>
                </a:solidFill>
              </a:rPr>
              <a:pPr eaLnBrk="1" hangingPunct="1"/>
              <a:t>35</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9942"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133600"/>
            <a:ext cx="258286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hlinkClick r:id="rId3"/>
          </p:cNvPr>
          <p:cNvSpPr txBox="1"/>
          <p:nvPr/>
        </p:nvSpPr>
        <p:spPr>
          <a:xfrm>
            <a:off x="547688" y="4064000"/>
            <a:ext cx="2511425" cy="228600"/>
          </a:xfrm>
          <a:prstGeom prst="rect">
            <a:avLst/>
          </a:prstGeom>
          <a:solidFill>
            <a:schemeClr val="bg1">
              <a:lumMod val="95000"/>
            </a:schemeClr>
          </a:solidFill>
          <a:ln w="22225">
            <a:solidFill>
              <a:schemeClr val="bg1">
                <a:lumMod val="85000"/>
              </a:schemeClr>
            </a:solidFill>
          </a:ln>
          <a:effectLst/>
        </p:spPr>
        <p:txBody>
          <a:bodyPr anchor="ctr">
            <a:normAutofit fontScale="77500" lnSpcReduction="20000"/>
          </a:bodyPr>
          <a:lstStyle/>
          <a:p>
            <a:pPr algn="ctr" rtl="1" fontAlgn="auto">
              <a:spcBef>
                <a:spcPts val="0"/>
              </a:spcBef>
              <a:spcAft>
                <a:spcPts val="0"/>
              </a:spcAft>
              <a:defRPr/>
            </a:pPr>
            <a:r>
              <a:rPr lang="he-IL" sz="1400" u="sng" dirty="0">
                <a:solidFill>
                  <a:srgbClr val="00B0F0"/>
                </a:solidFill>
                <a:latin typeface="+mn-lt"/>
                <a:cs typeface="+mn-cs"/>
              </a:rPr>
              <a:t>הר געש של קצף, מכון דוידסון</a:t>
            </a:r>
            <a:endParaRPr lang="en-US" sz="1400" u="sng" dirty="0">
              <a:solidFill>
                <a:srgbClr val="00B0F0"/>
              </a:solidFill>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7, א' – ג'</a:t>
            </a:r>
          </a:p>
        </p:txBody>
      </p:sp>
      <p:sp>
        <p:nvSpPr>
          <p:cNvPr id="40963"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A55BD5-BD40-41F2-8DF4-D46AD52C0C79}" type="slidenum">
              <a:rPr lang="he-IL" altLang="he-IL" sz="1200">
                <a:solidFill>
                  <a:srgbClr val="A6A6A6"/>
                </a:solidFill>
              </a:rPr>
              <a:pPr eaLnBrk="1" hangingPunct="1"/>
              <a:t>36</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5288" y="3284538"/>
            <a:ext cx="8196262" cy="26654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endParaRPr lang="he-IL" altLang="he-IL" b="1" smtClean="0"/>
          </a:p>
          <a:p>
            <a:pPr algn="r" rtl="1" eaLnBrk="1" hangingPunct="1">
              <a:defRPr/>
            </a:pPr>
            <a:r>
              <a:rPr lang="he-IL" altLang="he-IL" smtClean="0"/>
              <a:t>א. כיצד משפיע מספר כפות אבקת הסודה לשתייה על המרחק של גלישת הקצף מהכוס?</a:t>
            </a:r>
          </a:p>
          <a:p>
            <a:pPr algn="r" rtl="1" eaLnBrk="1" hangingPunct="1">
              <a:defRPr/>
            </a:pPr>
            <a:endParaRPr lang="he-IL" altLang="he-IL" smtClean="0"/>
          </a:p>
          <a:p>
            <a:pPr algn="r" rtl="1" eaLnBrk="1" hangingPunct="1">
              <a:defRPr/>
            </a:pPr>
            <a:r>
              <a:rPr lang="he-IL" altLang="he-IL" smtClean="0"/>
              <a:t>ב. המשתנה הבלתי תלוי: מספר כפות אבקת הסודה לשתייה</a:t>
            </a:r>
          </a:p>
          <a:p>
            <a:pPr algn="r" rtl="1" eaLnBrk="1" hangingPunct="1">
              <a:defRPr/>
            </a:pPr>
            <a:r>
              <a:rPr lang="he-IL" altLang="he-IL" smtClean="0"/>
              <a:t>    המשתנה התלוי: המרחק של גלישת הקצף מהכוס</a:t>
            </a:r>
          </a:p>
          <a:p>
            <a:pPr algn="r" rtl="1" eaLnBrk="1" hangingPunct="1">
              <a:defRPr/>
            </a:pPr>
            <a:endParaRPr lang="he-IL" altLang="he-IL" smtClean="0"/>
          </a:p>
          <a:p>
            <a:pPr algn="r" rtl="1" eaLnBrk="1" hangingPunct="1">
              <a:defRPr/>
            </a:pPr>
            <a:r>
              <a:rPr lang="he-IL" altLang="he-IL" smtClean="0"/>
              <a:t>ג.  הגורמים הקבועים: הכוס, נפח החומץ וריכוזו, טמפרטורת הניסוי, מקור זהה של סודה </a:t>
            </a:r>
          </a:p>
          <a:p>
            <a:pPr algn="r" rtl="1" eaLnBrk="1" hangingPunct="1">
              <a:defRPr/>
            </a:pPr>
            <a:r>
              <a:rPr lang="he-IL" altLang="he-IL" smtClean="0"/>
              <a:t>    לשתייה, גודל הכף.</a:t>
            </a:r>
          </a:p>
        </p:txBody>
      </p:sp>
      <p:sp>
        <p:nvSpPr>
          <p:cNvPr id="6" name="TextBox 5"/>
          <p:cNvSpPr txBox="1"/>
          <p:nvPr/>
        </p:nvSpPr>
        <p:spPr>
          <a:xfrm>
            <a:off x="420688" y="642938"/>
            <a:ext cx="8183562"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צפו בסרטון המצורף.</a:t>
            </a:r>
          </a:p>
          <a:p>
            <a:pPr algn="r" rtl="1" eaLnBrk="1" hangingPunct="1">
              <a:defRPr/>
            </a:pPr>
            <a:r>
              <a:rPr lang="he-IL" altLang="he-IL" dirty="0" smtClean="0">
                <a:solidFill>
                  <a:srgbClr val="1D4C72"/>
                </a:solidFill>
              </a:rPr>
              <a:t>תלמידים ביצעו כמה פעמים את הניסוי המצולם בסרטון. בכל פעם הכניסו לכוס כמות כפות שונה של אבקת סודה לשתייה, ומדדו את המרחק של גלישת הקצף מהכוס (המרחק מהכוס עד קצה שלולית הקצף). התגובה המתרחשת:</a:t>
            </a:r>
          </a:p>
          <a:p>
            <a:pPr eaLnBrk="1" hangingPunct="1">
              <a:defRPr/>
            </a:pPr>
            <a:r>
              <a:rPr lang="en-US" altLang="he-IL" dirty="0" smtClean="0">
                <a:solidFill>
                  <a:srgbClr val="1D4C72"/>
                </a:solidFill>
              </a:rPr>
              <a:t>NaHCO</a:t>
            </a:r>
            <a:r>
              <a:rPr lang="en-US" altLang="he-IL" baseline="-25000" dirty="0" smtClean="0">
                <a:solidFill>
                  <a:srgbClr val="1D4C72"/>
                </a:solidFill>
              </a:rPr>
              <a:t>3(s)</a:t>
            </a:r>
            <a:r>
              <a:rPr lang="en-US" altLang="he-IL" dirty="0" smtClean="0">
                <a:solidFill>
                  <a:srgbClr val="1D4C72"/>
                </a:solidFill>
              </a:rPr>
              <a:t>  +  H</a:t>
            </a:r>
            <a:r>
              <a:rPr lang="en-US" altLang="he-IL" baseline="-25000" dirty="0" smtClean="0">
                <a:solidFill>
                  <a:srgbClr val="1D4C72"/>
                </a:solidFill>
              </a:rPr>
              <a:t>3</a:t>
            </a:r>
            <a:r>
              <a:rPr lang="en-US" altLang="he-IL" dirty="0" smtClean="0">
                <a:solidFill>
                  <a:srgbClr val="1D4C72"/>
                </a:solidFill>
              </a:rPr>
              <a:t>O</a:t>
            </a:r>
            <a:r>
              <a:rPr lang="en-US" altLang="he-IL" baseline="30000" dirty="0" smtClean="0">
                <a:solidFill>
                  <a:srgbClr val="1D4C72"/>
                </a:solidFill>
              </a:rPr>
              <a:t>+</a:t>
            </a:r>
            <a:r>
              <a:rPr lang="en-US" altLang="he-IL" baseline="-25000" dirty="0" smtClean="0">
                <a:solidFill>
                  <a:srgbClr val="1D4C72"/>
                </a:solidFill>
              </a:rPr>
              <a:t>(</a:t>
            </a:r>
            <a:r>
              <a:rPr lang="en-US" altLang="he-IL" baseline="-25000" dirty="0" err="1" smtClean="0">
                <a:solidFill>
                  <a:srgbClr val="1D4C72"/>
                </a:solidFill>
              </a:rPr>
              <a:t>aq</a:t>
            </a:r>
            <a:r>
              <a:rPr lang="en-US" altLang="he-IL" baseline="-25000" dirty="0" smtClean="0">
                <a:solidFill>
                  <a:srgbClr val="1D4C72"/>
                </a:solidFill>
              </a:rPr>
              <a:t>)</a:t>
            </a:r>
            <a:r>
              <a:rPr lang="en-US" altLang="he-IL" dirty="0" smtClean="0">
                <a:solidFill>
                  <a:srgbClr val="1D4C72"/>
                </a:solidFill>
              </a:rPr>
              <a:t>  </a:t>
            </a:r>
            <a:r>
              <a:rPr lang="en-US" altLang="he-IL" dirty="0" smtClean="0">
                <a:solidFill>
                  <a:srgbClr val="1D4C72"/>
                </a:solidFill>
                <a:sym typeface="Wingdings" panose="05000000000000000000" pitchFamily="2" charset="2"/>
              </a:rPr>
              <a:t> CO</a:t>
            </a:r>
            <a:r>
              <a:rPr lang="en-US" altLang="he-IL" baseline="-25000" dirty="0" smtClean="0">
                <a:solidFill>
                  <a:srgbClr val="1D4C72"/>
                </a:solidFill>
                <a:sym typeface="Wingdings" panose="05000000000000000000" pitchFamily="2" charset="2"/>
              </a:rPr>
              <a:t>2(g)</a:t>
            </a:r>
            <a:r>
              <a:rPr lang="en-US" altLang="he-IL" dirty="0" smtClean="0">
                <a:solidFill>
                  <a:srgbClr val="1D4C72"/>
                </a:solidFill>
                <a:sym typeface="Wingdings" panose="05000000000000000000" pitchFamily="2" charset="2"/>
              </a:rPr>
              <a:t>  + 2H</a:t>
            </a:r>
            <a:r>
              <a:rPr lang="en-US" altLang="he-IL" baseline="-25000" dirty="0" smtClean="0">
                <a:solidFill>
                  <a:srgbClr val="1D4C72"/>
                </a:solidFill>
                <a:sym typeface="Wingdings" panose="05000000000000000000" pitchFamily="2" charset="2"/>
              </a:rPr>
              <a:t>2</a:t>
            </a:r>
            <a:r>
              <a:rPr lang="en-US" altLang="he-IL" dirty="0" smtClean="0">
                <a:solidFill>
                  <a:srgbClr val="1D4C72"/>
                </a:solidFill>
                <a:sym typeface="Wingdings" panose="05000000000000000000" pitchFamily="2" charset="2"/>
              </a:rPr>
              <a:t>O</a:t>
            </a:r>
            <a:r>
              <a:rPr lang="en-US" altLang="he-IL" baseline="-25000" dirty="0" smtClean="0">
                <a:solidFill>
                  <a:srgbClr val="1D4C72"/>
                </a:solidFill>
                <a:sym typeface="Wingdings" panose="05000000000000000000" pitchFamily="2" charset="2"/>
              </a:rPr>
              <a:t>(l)  </a:t>
            </a:r>
            <a:r>
              <a:rPr lang="en-US" altLang="he-IL" dirty="0" smtClean="0">
                <a:solidFill>
                  <a:srgbClr val="1D4C72"/>
                </a:solidFill>
                <a:sym typeface="Wingdings" panose="05000000000000000000" pitchFamily="2" charset="2"/>
              </a:rPr>
              <a:t>+ Na</a:t>
            </a:r>
            <a:r>
              <a:rPr lang="en-US" altLang="he-IL" baseline="30000" dirty="0" smtClean="0">
                <a:solidFill>
                  <a:srgbClr val="1D4C72"/>
                </a:solidFill>
                <a:sym typeface="Wingdings" panose="05000000000000000000" pitchFamily="2" charset="2"/>
              </a:rPr>
              <a:t>+</a:t>
            </a:r>
            <a:r>
              <a:rPr lang="en-US" altLang="he-IL" baseline="-25000" dirty="0" smtClean="0">
                <a:solidFill>
                  <a:srgbClr val="1D4C72"/>
                </a:solidFill>
                <a:sym typeface="Wingdings" panose="05000000000000000000" pitchFamily="2" charset="2"/>
              </a:rPr>
              <a:t>(</a:t>
            </a:r>
            <a:r>
              <a:rPr lang="en-US" altLang="he-IL" baseline="-25000" dirty="0" err="1" smtClean="0">
                <a:solidFill>
                  <a:srgbClr val="1D4C72"/>
                </a:solidFill>
                <a:sym typeface="Wingdings" panose="05000000000000000000" pitchFamily="2" charset="2"/>
              </a:rPr>
              <a:t>aq</a:t>
            </a:r>
            <a:r>
              <a:rPr lang="en-US" altLang="he-IL" baseline="-25000" dirty="0" smtClean="0">
                <a:solidFill>
                  <a:srgbClr val="1D4C72"/>
                </a:solidFill>
                <a:sym typeface="Wingdings" panose="05000000000000000000" pitchFamily="2" charset="2"/>
              </a:rPr>
              <a:t>)</a:t>
            </a:r>
            <a:endParaRPr lang="he-IL" altLang="he-IL" dirty="0" smtClean="0">
              <a:solidFill>
                <a:srgbClr val="1D4C72"/>
              </a:solidFill>
            </a:endParaRPr>
          </a:p>
          <a:p>
            <a:pPr algn="r" rtl="1" eaLnBrk="1" hangingPunct="1">
              <a:defRPr/>
            </a:pPr>
            <a:r>
              <a:rPr lang="he-IL" altLang="he-IL" dirty="0" smtClean="0">
                <a:solidFill>
                  <a:srgbClr val="1D4C72"/>
                </a:solidFill>
              </a:rPr>
              <a:t>א. רשמו שאלת חקר מתאימה לניסוי.</a:t>
            </a:r>
          </a:p>
          <a:p>
            <a:pPr algn="r" rtl="1" eaLnBrk="1" hangingPunct="1">
              <a:defRPr/>
            </a:pPr>
            <a:r>
              <a:rPr lang="he-IL" altLang="he-IL" dirty="0" smtClean="0">
                <a:solidFill>
                  <a:srgbClr val="1D4C72"/>
                </a:solidFill>
              </a:rPr>
              <a:t>ב. הגדירו את המשתנה התלוי ואת המשתנה הבלתי תלוי.</a:t>
            </a:r>
          </a:p>
          <a:p>
            <a:pPr algn="r" rtl="1" eaLnBrk="1" hangingPunct="1">
              <a:defRPr/>
            </a:pPr>
            <a:r>
              <a:rPr lang="he-IL" altLang="he-IL" dirty="0" smtClean="0">
                <a:solidFill>
                  <a:srgbClr val="1D4C72"/>
                </a:solidFill>
              </a:rPr>
              <a:t>ג.  מהם הגורמים הקבועים בניסוי?</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7, ד' – ה'</a:t>
            </a:r>
          </a:p>
        </p:txBody>
      </p:sp>
      <p:sp>
        <p:nvSpPr>
          <p:cNvPr id="41987"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09CA73-99D3-48E8-BAE4-62FAA3258BE7}" type="slidenum">
              <a:rPr lang="he-IL" altLang="he-IL" sz="1200">
                <a:solidFill>
                  <a:srgbClr val="A6A6A6"/>
                </a:solidFill>
              </a:rPr>
              <a:pPr eaLnBrk="1" hangingPunct="1"/>
              <a:t>37</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5288" y="1700213"/>
            <a:ext cx="8196262" cy="28082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endParaRPr lang="he-IL" altLang="he-IL" b="1" smtClean="0"/>
          </a:p>
          <a:p>
            <a:pPr algn="r" rtl="1" eaLnBrk="1" hangingPunct="1">
              <a:defRPr/>
            </a:pPr>
            <a:r>
              <a:rPr lang="he-IL" altLang="he-IL" smtClean="0"/>
              <a:t>ד. ככל שיגדל מספר כפות אבקת הסודה לשתייה, תגיב יותר אבקה עם החומץ, ישתחרר </a:t>
            </a:r>
          </a:p>
          <a:p>
            <a:pPr algn="r" rtl="1" eaLnBrk="1" hangingPunct="1">
              <a:defRPr/>
            </a:pPr>
            <a:r>
              <a:rPr lang="he-IL" altLang="he-IL" smtClean="0"/>
              <a:t>    יותר פחמן דן חמצני ויגדל המרחק של גלישת הקצף מהכוס. בשלב כלשהו, יגיב כל החומץ</a:t>
            </a:r>
          </a:p>
          <a:p>
            <a:pPr algn="r" rtl="1" eaLnBrk="1" hangingPunct="1">
              <a:defRPr/>
            </a:pPr>
            <a:r>
              <a:rPr lang="he-IL" altLang="he-IL" smtClean="0"/>
              <a:t>    עם הסודה לשתייה, והגדלת כמות הסודה לשתייה לא תגדיל יותר את כמות הפחמן הדו </a:t>
            </a:r>
          </a:p>
          <a:p>
            <a:pPr algn="r" rtl="1" eaLnBrk="1" hangingPunct="1">
              <a:defRPr/>
            </a:pPr>
            <a:r>
              <a:rPr lang="he-IL" altLang="he-IL" smtClean="0"/>
              <a:t>    חמצני המשתחררת. יישאר עודף של סודה לשתייה, כמות הפחמן הדו חמצני המשתחרר </a:t>
            </a:r>
          </a:p>
          <a:p>
            <a:pPr algn="r" rtl="1" eaLnBrk="1" hangingPunct="1">
              <a:defRPr/>
            </a:pPr>
            <a:r>
              <a:rPr lang="he-IL" altLang="he-IL" smtClean="0"/>
              <a:t>    תשאר קבועה ומרחק הגלישה של הקצף מן הכוס יישאר קבוע.</a:t>
            </a:r>
          </a:p>
          <a:p>
            <a:pPr algn="r" rtl="1" eaLnBrk="1" hangingPunct="1">
              <a:defRPr/>
            </a:pPr>
            <a:endParaRPr lang="he-IL" altLang="he-IL" smtClean="0"/>
          </a:p>
          <a:p>
            <a:pPr algn="r" rtl="1" eaLnBrk="1" hangingPunct="1">
              <a:defRPr/>
            </a:pPr>
            <a:r>
              <a:rPr lang="he-IL" altLang="he-IL" smtClean="0"/>
              <a:t>ה. גרף רציף. המשתנה הבלתי תלוי הוא גודל רציף.</a:t>
            </a:r>
          </a:p>
          <a:p>
            <a:pPr algn="r" rtl="1" eaLnBrk="1" hangingPunct="1">
              <a:defRPr/>
            </a:pPr>
            <a:endParaRPr lang="he-IL" altLang="he-IL" smtClean="0"/>
          </a:p>
        </p:txBody>
      </p:sp>
      <p:sp>
        <p:nvSpPr>
          <p:cNvPr id="6" name="TextBox 5"/>
          <p:cNvSpPr txBox="1"/>
          <p:nvPr/>
        </p:nvSpPr>
        <p:spPr>
          <a:xfrm>
            <a:off x="420688" y="642938"/>
            <a:ext cx="8183562"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ד. רשמו השערה מתאימה.</a:t>
            </a:r>
          </a:p>
          <a:p>
            <a:pPr algn="r" rtl="1" eaLnBrk="1" hangingPunct="1">
              <a:defRPr/>
            </a:pPr>
            <a:r>
              <a:rPr lang="he-IL" altLang="he-IL" dirty="0" smtClean="0">
                <a:solidFill>
                  <a:srgbClr val="1D4C72"/>
                </a:solidFill>
              </a:rPr>
              <a:t>ה. האם הגרף המתאים לשרטוט התוצאות הוא גרף רציף או גרף עמודות? נמקו.</a:t>
            </a:r>
          </a:p>
          <a:p>
            <a:pPr algn="r" rtl="1" eaLnBrk="1" hangingPunct="1">
              <a:defRPr/>
            </a:pPr>
            <a:endParaRPr lang="he-IL" altLang="he-IL" dirty="0" smtClean="0">
              <a:solidFill>
                <a:srgbClr val="1D4C7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7, ו' – ז'</a:t>
            </a:r>
          </a:p>
        </p:txBody>
      </p:sp>
      <p:sp>
        <p:nvSpPr>
          <p:cNvPr id="43011"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017D01-33F9-493B-A09C-AD2A5FB26645}" type="slidenum">
              <a:rPr lang="he-IL" altLang="he-IL" sz="1200">
                <a:solidFill>
                  <a:srgbClr val="A6A6A6"/>
                </a:solidFill>
              </a:rPr>
              <a:pPr eaLnBrk="1" hangingPunct="1"/>
              <a:t>38</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0688" y="642938"/>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ו. שרטטו את מגמת הגרף המתאים, לדעתכם, לתיאור תוצאות הניסוי. רשמו כותרת לגרף             </a:t>
            </a:r>
          </a:p>
          <a:p>
            <a:pPr algn="r" rtl="1" eaLnBrk="1" hangingPunct="1">
              <a:defRPr/>
            </a:pPr>
            <a:r>
              <a:rPr lang="he-IL" altLang="he-IL" dirty="0" smtClean="0">
                <a:solidFill>
                  <a:srgbClr val="1D4C72"/>
                </a:solidFill>
              </a:rPr>
              <a:t>   וכותרות לצירים.</a:t>
            </a:r>
          </a:p>
          <a:p>
            <a:pPr algn="r" rtl="1" eaLnBrk="1" hangingPunct="1">
              <a:defRPr/>
            </a:pPr>
            <a:r>
              <a:rPr lang="he-IL" altLang="he-IL" dirty="0" smtClean="0">
                <a:solidFill>
                  <a:srgbClr val="1D4C72"/>
                </a:solidFill>
              </a:rPr>
              <a:t>ז.  מהו סוג הבקרה בניסוי?</a:t>
            </a:r>
          </a:p>
          <a:p>
            <a:pPr algn="r" rtl="1" eaLnBrk="1" hangingPunct="1">
              <a:defRPr/>
            </a:pPr>
            <a:endParaRPr lang="he-IL" altLang="he-IL" dirty="0" smtClean="0">
              <a:solidFill>
                <a:srgbClr val="1D4C72"/>
              </a:solidFill>
            </a:endParaRPr>
          </a:p>
        </p:txBody>
      </p:sp>
      <p:sp>
        <p:nvSpPr>
          <p:cNvPr id="13" name="Rectangle 12"/>
          <p:cNvSpPr/>
          <p:nvPr/>
        </p:nvSpPr>
        <p:spPr>
          <a:xfrm>
            <a:off x="395288" y="2205038"/>
            <a:ext cx="8196262" cy="41036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smtClean="0"/>
              <a:t>ו. </a:t>
            </a:r>
            <a:r>
              <a:rPr lang="he-IL" altLang="he-IL" b="1" smtClean="0">
                <a:solidFill>
                  <a:srgbClr val="1D4C72"/>
                </a:solidFill>
              </a:rPr>
              <a:t>מרחק גלישת הקצף מהכוס כתלות במספר כפות הסודה לשתייה שהוספנו לחומץ</a:t>
            </a: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endParaRPr lang="he-IL" altLang="he-IL" b="1" smtClean="0">
              <a:solidFill>
                <a:srgbClr val="1D4C72"/>
              </a:solidFill>
            </a:endParaRPr>
          </a:p>
          <a:p>
            <a:pPr algn="r" rtl="1" eaLnBrk="1" hangingPunct="1">
              <a:defRPr/>
            </a:pPr>
            <a:r>
              <a:rPr lang="he-IL" altLang="he-IL" smtClean="0"/>
              <a:t>ז.  בקרה פנימית השוואתית. אילו הייתה בקרה חיצונית, זו היתה מערכת שכלל לא היינו</a:t>
            </a:r>
          </a:p>
          <a:p>
            <a:pPr algn="r" rtl="1" eaLnBrk="1" hangingPunct="1">
              <a:defRPr/>
            </a:pPr>
            <a:r>
              <a:rPr lang="he-IL" altLang="he-IL" smtClean="0"/>
              <a:t>    מוסיפים לה סודה לשתייה.</a:t>
            </a:r>
          </a:p>
        </p:txBody>
      </p:sp>
      <p:grpSp>
        <p:nvGrpSpPr>
          <p:cNvPr id="43015" name="Group 28"/>
          <p:cNvGrpSpPr>
            <a:grpSpLocks/>
          </p:cNvGrpSpPr>
          <p:nvPr/>
        </p:nvGrpSpPr>
        <p:grpSpPr bwMode="auto">
          <a:xfrm>
            <a:off x="971550" y="2881313"/>
            <a:ext cx="6624638" cy="2492375"/>
            <a:chOff x="612" y="1815"/>
            <a:chExt cx="4173" cy="1570"/>
          </a:xfrm>
        </p:grpSpPr>
        <p:grpSp>
          <p:nvGrpSpPr>
            <p:cNvPr id="43017" name="Group 15"/>
            <p:cNvGrpSpPr>
              <a:grpSpLocks/>
            </p:cNvGrpSpPr>
            <p:nvPr/>
          </p:nvGrpSpPr>
          <p:grpSpPr bwMode="auto">
            <a:xfrm>
              <a:off x="756" y="1815"/>
              <a:ext cx="3172" cy="1570"/>
              <a:chOff x="1341" y="2406"/>
              <a:chExt cx="3172" cy="1570"/>
            </a:xfrm>
          </p:grpSpPr>
          <p:sp>
            <p:nvSpPr>
              <p:cNvPr id="43020" name="Line 16"/>
              <p:cNvSpPr>
                <a:spLocks noChangeShapeType="1"/>
              </p:cNvSpPr>
              <p:nvPr/>
            </p:nvSpPr>
            <p:spPr bwMode="auto">
              <a:xfrm>
                <a:off x="2462" y="2423"/>
                <a:ext cx="0" cy="13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1" name="Line 17"/>
              <p:cNvSpPr>
                <a:spLocks noChangeShapeType="1"/>
              </p:cNvSpPr>
              <p:nvPr/>
            </p:nvSpPr>
            <p:spPr bwMode="auto">
              <a:xfrm>
                <a:off x="2462" y="3802"/>
                <a:ext cx="20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2" name="Text Box 18"/>
              <p:cNvSpPr txBox="1">
                <a:spLocks noChangeArrowheads="1"/>
              </p:cNvSpPr>
              <p:nvPr/>
            </p:nvSpPr>
            <p:spPr bwMode="auto">
              <a:xfrm>
                <a:off x="1341" y="2406"/>
                <a:ext cx="110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600"/>
                  <a:t>מרחק גלישת הקצף </a:t>
                </a:r>
              </a:p>
              <a:p>
                <a:pPr algn="r" eaLnBrk="1" hangingPunct="1"/>
                <a:r>
                  <a:rPr lang="he-IL" altLang="he-IL" sz="1600"/>
                  <a:t>מהכוס (ס"מ) </a:t>
                </a:r>
                <a:endParaRPr lang="en-US" altLang="he-IL" sz="1600"/>
              </a:p>
            </p:txBody>
          </p:sp>
          <p:sp>
            <p:nvSpPr>
              <p:cNvPr id="43023" name="Line 19"/>
              <p:cNvSpPr>
                <a:spLocks noChangeShapeType="1"/>
              </p:cNvSpPr>
              <p:nvPr/>
            </p:nvSpPr>
            <p:spPr bwMode="auto">
              <a:xfrm flipV="1">
                <a:off x="2685" y="2992"/>
                <a:ext cx="668"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4" name="Line 20"/>
              <p:cNvSpPr>
                <a:spLocks noChangeShapeType="1"/>
              </p:cNvSpPr>
              <p:nvPr/>
            </p:nvSpPr>
            <p:spPr bwMode="auto">
              <a:xfrm>
                <a:off x="3353" y="2992"/>
                <a:ext cx="7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Text Box 21"/>
              <p:cNvSpPr txBox="1">
                <a:spLocks noChangeArrowheads="1"/>
              </p:cNvSpPr>
              <p:nvPr/>
            </p:nvSpPr>
            <p:spPr bwMode="auto">
              <a:xfrm>
                <a:off x="3252" y="3764"/>
                <a:ext cx="126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he-IL" altLang="he-IL" sz="1600"/>
                  <a:t>מס' כפות סודה לשתייה</a:t>
                </a:r>
                <a:endParaRPr lang="en-US" altLang="he-IL" sz="1600"/>
              </a:p>
            </p:txBody>
          </p:sp>
        </p:grpSp>
        <p:sp>
          <p:nvSpPr>
            <p:cNvPr id="43018" name="הסבר מלבני מעוגל 6"/>
            <p:cNvSpPr>
              <a:spLocks noChangeArrowheads="1"/>
            </p:cNvSpPr>
            <p:nvPr/>
          </p:nvSpPr>
          <p:spPr bwMode="auto">
            <a:xfrm>
              <a:off x="612" y="2694"/>
              <a:ext cx="908" cy="291"/>
            </a:xfrm>
            <a:prstGeom prst="wedgeRoundRectCallout">
              <a:avLst>
                <a:gd name="adj1" fmla="val 42292"/>
                <a:gd name="adj2" fmla="val -227319"/>
                <a:gd name="adj3" fmla="val 16667"/>
              </a:avLst>
            </a:prstGeom>
            <a:solidFill>
              <a:srgbClr val="FFFCF7"/>
            </a:solidFill>
            <a:ln w="12700" algn="ctr">
              <a:solidFill>
                <a:srgbClr val="BFBFBF"/>
              </a:solidFill>
              <a:miter lim="800000"/>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he-IL" sz="1600" b="1">
                  <a:solidFill>
                    <a:srgbClr val="FF6600"/>
                  </a:solidFill>
                </a:rPr>
                <a:t>משתנה תלוי</a:t>
              </a:r>
            </a:p>
          </p:txBody>
        </p:sp>
        <p:sp>
          <p:nvSpPr>
            <p:cNvPr id="43019" name="הסבר מלבני מעוגל 6"/>
            <p:cNvSpPr>
              <a:spLocks noChangeArrowheads="1"/>
            </p:cNvSpPr>
            <p:nvPr/>
          </p:nvSpPr>
          <p:spPr bwMode="auto">
            <a:xfrm>
              <a:off x="3605" y="2694"/>
              <a:ext cx="1180" cy="291"/>
            </a:xfrm>
            <a:prstGeom prst="wedgeRoundRectCallout">
              <a:avLst>
                <a:gd name="adj1" fmla="val -34917"/>
                <a:gd name="adj2" fmla="val 131444"/>
                <a:gd name="adj3" fmla="val 16667"/>
              </a:avLst>
            </a:prstGeom>
            <a:gradFill rotWithShape="0">
              <a:gsLst>
                <a:gs pos="0">
                  <a:schemeClr val="bg1"/>
                </a:gs>
                <a:gs pos="100000">
                  <a:srgbClr val="F2F2F2"/>
                </a:gs>
              </a:gsLst>
              <a:lin ang="5400000" scaled="1"/>
            </a:gradFill>
            <a:ln w="12700" algn="ctr">
              <a:solidFill>
                <a:srgbClr val="BFBFBF"/>
              </a:solidFill>
              <a:miter lim="800000"/>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he-IL" sz="1600" b="1">
                  <a:solidFill>
                    <a:srgbClr val="FF6600"/>
                  </a:solidFill>
                </a:rPr>
                <a:t>משתנה בלתי תלוי</a:t>
              </a:r>
            </a:p>
          </p:txBody>
        </p:sp>
      </p:grpSp>
      <p:sp>
        <p:nvSpPr>
          <p:cNvPr id="43016" name="Text Box 27"/>
          <p:cNvSpPr txBox="1">
            <a:spLocks noChangeArrowheads="1"/>
          </p:cNvSpPr>
          <p:nvPr/>
        </p:nvSpPr>
        <p:spPr bwMode="auto">
          <a:xfrm>
            <a:off x="928688" y="220503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e-IL" altLang="he-IL" b="1">
                <a:solidFill>
                  <a:srgbClr val="1D4C72"/>
                </a:solidFill>
              </a:rPr>
              <a:t> </a:t>
            </a:r>
            <a:endParaRPr lang="en-US" altLang="he-IL" b="1">
              <a:solidFill>
                <a:srgbClr val="1D4C7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7, ח' – י'</a:t>
            </a:r>
          </a:p>
        </p:txBody>
      </p:sp>
      <p:sp>
        <p:nvSpPr>
          <p:cNvPr id="44035"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4EABA7-6FF7-4F44-AC90-864B710CCD53}" type="slidenum">
              <a:rPr lang="he-IL" altLang="he-IL" sz="1200">
                <a:solidFill>
                  <a:srgbClr val="A6A6A6"/>
                </a:solidFill>
              </a:rPr>
              <a:pPr eaLnBrk="1" hangingPunct="1"/>
              <a:t>39</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5288" y="1989138"/>
            <a:ext cx="8196262" cy="46085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endParaRPr lang="he-IL" altLang="he-IL" b="1" smtClean="0"/>
          </a:p>
          <a:p>
            <a:pPr algn="r" rtl="1" eaLnBrk="1" hangingPunct="1">
              <a:defRPr/>
            </a:pPr>
            <a:r>
              <a:rPr lang="he-IL" altLang="he-IL" smtClean="0"/>
              <a:t>ח. 1. התפשטות הקצף סביב הכוס אינה סימטרית, ולכן כדאי לבצע כל ניסוי כמה פעמים  </a:t>
            </a:r>
          </a:p>
          <a:p>
            <a:pPr algn="r" rtl="1" eaLnBrk="1" hangingPunct="1">
              <a:defRPr/>
            </a:pPr>
            <a:r>
              <a:rPr lang="he-IL" altLang="he-IL" smtClean="0"/>
              <a:t>        ולחשב את הממוצע של מדידות המרחק של גלישת הקצף מהכוס.  </a:t>
            </a:r>
          </a:p>
          <a:p>
            <a:pPr algn="r" rtl="1" eaLnBrk="1" hangingPunct="1">
              <a:defRPr/>
            </a:pPr>
            <a:r>
              <a:rPr lang="he-IL" altLang="he-IL" smtClean="0"/>
              <a:t>    2. מדידת כמות הסודה לשתייה בכפות אינה מדויקת וכדאי למדוד את </a:t>
            </a:r>
            <a:r>
              <a:rPr lang="he-IL" altLang="he-IL" b="1" smtClean="0"/>
              <a:t>מסת</a:t>
            </a:r>
            <a:r>
              <a:rPr lang="he-IL" altLang="he-IL" smtClean="0"/>
              <a:t> הסודה   </a:t>
            </a:r>
          </a:p>
          <a:p>
            <a:pPr algn="r" rtl="1" eaLnBrk="1" hangingPunct="1">
              <a:defRPr/>
            </a:pPr>
            <a:r>
              <a:rPr lang="he-IL" altLang="he-IL" smtClean="0"/>
              <a:t>        לשתייה כדי לקבל תוצאות מדויקות יותר.</a:t>
            </a:r>
          </a:p>
          <a:p>
            <a:pPr algn="r" rtl="1" eaLnBrk="1" hangingPunct="1">
              <a:defRPr/>
            </a:pPr>
            <a:endParaRPr lang="he-IL" altLang="he-IL" smtClean="0"/>
          </a:p>
          <a:p>
            <a:pPr algn="r" rtl="1" eaLnBrk="1" hangingPunct="1">
              <a:defRPr/>
            </a:pPr>
            <a:r>
              <a:rPr lang="he-IL" altLang="he-IL" smtClean="0"/>
              <a:t>ט.  האם סודה לשתייה ואבקת אפייה מגיבים עם חומץ באותה המידה?</a:t>
            </a:r>
          </a:p>
          <a:p>
            <a:pPr algn="r" rtl="1" eaLnBrk="1" hangingPunct="1">
              <a:defRPr/>
            </a:pPr>
            <a:r>
              <a:rPr lang="he-IL" altLang="he-IL" smtClean="0"/>
              <a:t>     האם תשתנינה התוצאות אם נקרר או נחמם את החומץ?</a:t>
            </a:r>
          </a:p>
          <a:p>
            <a:pPr algn="r" rtl="1" eaLnBrk="1" hangingPunct="1">
              <a:defRPr/>
            </a:pPr>
            <a:r>
              <a:rPr lang="he-IL" altLang="he-IL" smtClean="0"/>
              <a:t>     מה יקרה אם נשתמש בכוסות בכל מיני צורות?</a:t>
            </a:r>
          </a:p>
          <a:p>
            <a:pPr algn="r" rtl="1" eaLnBrk="1" hangingPunct="1">
              <a:defRPr/>
            </a:pPr>
            <a:endParaRPr lang="he-IL" altLang="he-IL" smtClean="0"/>
          </a:p>
          <a:p>
            <a:pPr algn="r" rtl="1" eaLnBrk="1" hangingPunct="1">
              <a:defRPr/>
            </a:pPr>
            <a:r>
              <a:rPr lang="he-IL" altLang="he-IL" smtClean="0"/>
              <a:t>י. שאלות חקר לדוגמה:</a:t>
            </a:r>
          </a:p>
          <a:p>
            <a:pPr algn="r" rtl="1" eaLnBrk="1" hangingPunct="1">
              <a:buFontTx/>
              <a:buBlip>
                <a:blip r:embed="rId2"/>
              </a:buBlip>
              <a:defRPr/>
            </a:pPr>
            <a:r>
              <a:rPr lang="he-IL" altLang="he-IL" smtClean="0"/>
              <a:t>    כיצד תשפיע טמפרטורת החומץ על מרחק גלישת הקצף מהכוס?</a:t>
            </a:r>
          </a:p>
          <a:p>
            <a:pPr algn="r" rtl="1" eaLnBrk="1" hangingPunct="1">
              <a:buFontTx/>
              <a:buBlip>
                <a:blip r:embed="rId2"/>
              </a:buBlip>
              <a:defRPr/>
            </a:pPr>
            <a:r>
              <a:rPr lang="he-IL" altLang="he-IL" smtClean="0"/>
              <a:t>    כיצד ישפיע סוג החומץ (חומץ הדרים, חומץ אורז, חומץ תפוחים וכו') על מרחק גלישת</a:t>
            </a:r>
          </a:p>
          <a:p>
            <a:pPr algn="r" rtl="1" eaLnBrk="1" hangingPunct="1">
              <a:defRPr/>
            </a:pPr>
            <a:r>
              <a:rPr lang="he-IL" altLang="he-IL" smtClean="0"/>
              <a:t>     הקצף מהכוס?</a:t>
            </a:r>
          </a:p>
          <a:p>
            <a:pPr algn="r" rtl="1" eaLnBrk="1" hangingPunct="1">
              <a:buFontTx/>
              <a:buBlip>
                <a:blip r:embed="rId2"/>
              </a:buBlip>
              <a:defRPr/>
            </a:pPr>
            <a:r>
              <a:rPr lang="he-IL" altLang="he-IL" smtClean="0"/>
              <a:t>    כיצד ישפיע רדיוס הכוס (או גובה הכוס) על מרחק גלישת הקצף מהכוס?</a:t>
            </a:r>
          </a:p>
        </p:txBody>
      </p:sp>
      <p:sp>
        <p:nvSpPr>
          <p:cNvPr id="6" name="TextBox 5"/>
          <p:cNvSpPr txBox="1"/>
          <p:nvPr/>
        </p:nvSpPr>
        <p:spPr>
          <a:xfrm>
            <a:off x="420688" y="642938"/>
            <a:ext cx="8183562"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ח. רשמו שתי מגבלות בניסוי שעשויות להשפיע על דיוק התוצאות.</a:t>
            </a:r>
          </a:p>
          <a:p>
            <a:pPr algn="r" rtl="1" eaLnBrk="1" hangingPunct="1">
              <a:defRPr/>
            </a:pPr>
            <a:r>
              <a:rPr lang="he-IL" altLang="he-IL" dirty="0" smtClean="0">
                <a:solidFill>
                  <a:srgbClr val="1D4C72"/>
                </a:solidFill>
              </a:rPr>
              <a:t>ט. רשמו שתי </a:t>
            </a:r>
            <a:r>
              <a:rPr lang="he-IL" altLang="he-IL" b="1" dirty="0" smtClean="0">
                <a:solidFill>
                  <a:srgbClr val="1D4C72"/>
                </a:solidFill>
              </a:rPr>
              <a:t>שאלות</a:t>
            </a:r>
            <a:r>
              <a:rPr lang="he-IL" altLang="he-IL" dirty="0" smtClean="0">
                <a:solidFill>
                  <a:srgbClr val="1D4C72"/>
                </a:solidFill>
              </a:rPr>
              <a:t> שיכולות להתעורר בעקבות הניסוי.</a:t>
            </a:r>
          </a:p>
          <a:p>
            <a:pPr algn="r" rtl="1" eaLnBrk="1" hangingPunct="1">
              <a:defRPr/>
            </a:pPr>
            <a:r>
              <a:rPr lang="he-IL" altLang="he-IL" dirty="0" smtClean="0">
                <a:solidFill>
                  <a:srgbClr val="1D4C72"/>
                </a:solidFill>
              </a:rPr>
              <a:t>י.  רשמו </a:t>
            </a:r>
            <a:r>
              <a:rPr lang="he-IL" altLang="he-IL" b="1" dirty="0" smtClean="0">
                <a:solidFill>
                  <a:srgbClr val="1D4C72"/>
                </a:solidFill>
              </a:rPr>
              <a:t>שאלת חקר</a:t>
            </a:r>
            <a:r>
              <a:rPr lang="he-IL" altLang="he-IL" dirty="0" smtClean="0">
                <a:solidFill>
                  <a:srgbClr val="1D4C72"/>
                </a:solidFill>
              </a:rPr>
              <a:t> חדשה שעשויה להתעורר בעקבות ניסוי זה.</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688" y="642938"/>
            <a:ext cx="8183562" cy="8620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אלו מההיגדים הבאים הם תצפיות? סמנו </a:t>
            </a:r>
            <a:r>
              <a:rPr lang="en-US" altLang="he-IL" sz="3200" b="1" dirty="0" smtClean="0">
                <a:solidFill>
                  <a:srgbClr val="1D4C72"/>
                </a:solidFill>
                <a:sym typeface="Wingdings 2" panose="05020102010507070707" pitchFamily="18" charset="2"/>
              </a:rPr>
              <a:t></a:t>
            </a:r>
            <a:r>
              <a:rPr lang="he-IL" altLang="he-IL" dirty="0" smtClean="0">
                <a:solidFill>
                  <a:srgbClr val="1D4C72"/>
                </a:solidFill>
                <a:sym typeface="Wingdings 2" panose="05020102010507070707" pitchFamily="18" charset="2"/>
              </a:rPr>
              <a:t> ליד כל היגד שהוא תצפית. סמנו  </a:t>
            </a:r>
            <a:r>
              <a:rPr lang="en-US" altLang="he-IL" sz="2400" b="1" dirty="0" smtClean="0">
                <a:solidFill>
                  <a:srgbClr val="1D4C72"/>
                </a:solidFill>
                <a:sym typeface="Wingdings 2" panose="05020102010507070707" pitchFamily="18" charset="2"/>
              </a:rPr>
              <a:t>X</a:t>
            </a:r>
            <a:r>
              <a:rPr lang="he-IL" altLang="he-IL" dirty="0" smtClean="0">
                <a:solidFill>
                  <a:srgbClr val="1D4C72"/>
                </a:solidFill>
                <a:sym typeface="Wingdings 2" panose="05020102010507070707" pitchFamily="18" charset="2"/>
              </a:rPr>
              <a:t> ליד כל היגד שאינו תצפית.</a:t>
            </a:r>
            <a:endParaRPr lang="en-US" altLang="he-IL" dirty="0" smtClean="0">
              <a:solidFill>
                <a:srgbClr val="1D4C72"/>
              </a:solidFill>
              <a:sym typeface="Wingdings 2" panose="05020102010507070707" pitchFamily="18" charset="2"/>
            </a:endParaRPr>
          </a:p>
        </p:txBody>
      </p:sp>
      <p:sp>
        <p:nvSpPr>
          <p:cNvPr id="8195"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שאלה 1</a:t>
            </a:r>
          </a:p>
        </p:txBody>
      </p:sp>
      <p:sp>
        <p:nvSpPr>
          <p:cNvPr id="8196"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5774542-174D-4D65-8562-88842D4F174F}" type="slidenum">
              <a:rPr lang="he-IL" altLang="he-IL" sz="1200">
                <a:solidFill>
                  <a:srgbClr val="A6A6A6"/>
                </a:solidFill>
              </a:rPr>
              <a:pPr eaLnBrk="1" hangingPunct="1"/>
              <a:t>4</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53254" name="Group 6"/>
          <p:cNvGraphicFramePr>
            <a:graphicFrameLocks noGrp="1"/>
          </p:cNvGraphicFramePr>
          <p:nvPr/>
        </p:nvGraphicFramePr>
        <p:xfrm>
          <a:off x="971550" y="1838325"/>
          <a:ext cx="7345363" cy="4741865"/>
        </p:xfrm>
        <a:graphic>
          <a:graphicData uri="http://schemas.openxmlformats.org/drawingml/2006/table">
            <a:tbl>
              <a:tblPr/>
              <a:tblGrid>
                <a:gridCol w="2000250"/>
                <a:gridCol w="5345113"/>
              </a:tblGrid>
              <a:tr h="677863">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תצפית או לא?</a:t>
                      </a:r>
                      <a:endParaRPr kumimoji="0" lang="en-US"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ההיגד</a:t>
                      </a:r>
                      <a:endParaRPr kumimoji="0" lang="en-US"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ערבבנו את התמיסה שבכוס בעזרת מקל זכוכית וחיממנו את הכוס בעזרת הכוהלייה.</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בזמן החימום נפלטו בועות גז והתמיסה שינתה את צבעה מצהוב לכחול.</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לאחר רבע שעה הטמפרטורה של המערכת עלתה מ- </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25</a:t>
                      </a:r>
                      <a:r>
                        <a:rPr kumimoji="0" lang="en-US" altLang="he-IL" sz="1800" b="0" i="0" u="none" strike="noStrike" cap="none" normalizeH="0" baseline="30000" smtClean="0">
                          <a:ln>
                            <a:noFill/>
                          </a:ln>
                          <a:solidFill>
                            <a:srgbClr val="1D4C72"/>
                          </a:solidFill>
                          <a:effectLst/>
                          <a:latin typeface="Arial" panose="020B0604020202020204" pitchFamily="34" charset="0"/>
                          <a:cs typeface="Arial" panose="020B0604020202020204" pitchFamily="34" charset="0"/>
                        </a:rPr>
                        <a:t>o</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C</a:t>
                      </a: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 ל- </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70</a:t>
                      </a:r>
                      <a:r>
                        <a:rPr kumimoji="0" lang="en-US" altLang="he-IL" sz="1800" b="0" i="0" u="none" strike="noStrike" cap="none" normalizeH="0" baseline="30000" smtClean="0">
                          <a:ln>
                            <a:noFill/>
                          </a:ln>
                          <a:solidFill>
                            <a:srgbClr val="1D4C72"/>
                          </a:solidFill>
                          <a:effectLst/>
                          <a:latin typeface="Arial" panose="020B0604020202020204" pitchFamily="34" charset="0"/>
                          <a:cs typeface="Arial" panose="020B0604020202020204" pitchFamily="34" charset="0"/>
                        </a:rPr>
                        <a:t>o</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C</a:t>
                      </a: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 וה- </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pH </a:t>
                      </a: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 ירד מ- 6 ל- 5.</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בזמן הניסוי התרחשה תגובה שבה נוצר גז פחמן דו חמצני והבלון התנפח.</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בגלל הטמפרטורה הנמוכה, התגובה לא התרחשה ולא השתנה והצבע במבחנה.</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תפוח העץ שהושרה בתמיסה הבסיסית השחים מאוד במהלך הניסוי.</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שאלה 8</a:t>
            </a:r>
          </a:p>
        </p:txBody>
      </p:sp>
      <p:sp>
        <p:nvSpPr>
          <p:cNvPr id="45059"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178D7D-1436-494F-97D2-2D1B1B50A325}" type="slidenum">
              <a:rPr lang="he-IL" altLang="he-IL" sz="1200">
                <a:solidFill>
                  <a:srgbClr val="A6A6A6"/>
                </a:solidFill>
              </a:rPr>
              <a:pPr eaLnBrk="1" hangingPunct="1"/>
              <a:t>40</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40200" y="642938"/>
            <a:ext cx="4464050" cy="39703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לפניכם גרף המתאר תוצאות של ניסוי.</a:t>
            </a:r>
          </a:p>
          <a:p>
            <a:pPr algn="r" rtl="1" eaLnBrk="1" hangingPunct="1">
              <a:defRPr/>
            </a:pPr>
            <a:r>
              <a:rPr lang="he-IL" altLang="he-IL" dirty="0" smtClean="0">
                <a:solidFill>
                  <a:srgbClr val="1D4C72"/>
                </a:solidFill>
              </a:rPr>
              <a:t>א. מהי שאלת החקר שנחקרה?</a:t>
            </a:r>
          </a:p>
          <a:p>
            <a:pPr algn="r" rtl="1" eaLnBrk="1" hangingPunct="1">
              <a:defRPr/>
            </a:pPr>
            <a:r>
              <a:rPr lang="he-IL" altLang="he-IL" dirty="0" smtClean="0">
                <a:solidFill>
                  <a:srgbClr val="1D4C72"/>
                </a:solidFill>
              </a:rPr>
              <a:t>ב. מהו המשתנה התלוי ומהו המשתנה הבלתי </a:t>
            </a:r>
          </a:p>
          <a:p>
            <a:pPr algn="r" rtl="1" eaLnBrk="1" hangingPunct="1">
              <a:defRPr/>
            </a:pPr>
            <a:r>
              <a:rPr lang="he-IL" altLang="he-IL" dirty="0" smtClean="0">
                <a:solidFill>
                  <a:srgbClr val="1D4C72"/>
                </a:solidFill>
              </a:rPr>
              <a:t>    תלוי?</a:t>
            </a:r>
          </a:p>
          <a:p>
            <a:pPr algn="r" rtl="1" eaLnBrk="1" hangingPunct="1">
              <a:defRPr/>
            </a:pPr>
            <a:r>
              <a:rPr lang="he-IL" altLang="he-IL" dirty="0" smtClean="0">
                <a:solidFill>
                  <a:srgbClr val="1D4C72"/>
                </a:solidFill>
              </a:rPr>
              <a:t>ג. מהן מסקנות הניסוי על פי התוצאות המוצגות </a:t>
            </a:r>
          </a:p>
          <a:p>
            <a:pPr algn="r" rtl="1" eaLnBrk="1" hangingPunct="1">
              <a:defRPr/>
            </a:pPr>
            <a:r>
              <a:rPr lang="he-IL" altLang="he-IL" dirty="0" smtClean="0">
                <a:solidFill>
                  <a:srgbClr val="1D4C72"/>
                </a:solidFill>
              </a:rPr>
              <a:t>    בגרף?</a:t>
            </a:r>
          </a:p>
          <a:p>
            <a:pPr algn="r" rtl="1" eaLnBrk="1" hangingPunct="1">
              <a:defRPr/>
            </a:pPr>
            <a:r>
              <a:rPr lang="he-IL" altLang="he-IL" dirty="0" smtClean="0">
                <a:solidFill>
                  <a:srgbClr val="1D4C72"/>
                </a:solidFill>
              </a:rPr>
              <a:t>ד. גרם אחד של סוכרוז וגרם אחד של פרוקטוז </a:t>
            </a:r>
          </a:p>
          <a:p>
            <a:pPr algn="r" rtl="1" eaLnBrk="1" hangingPunct="1">
              <a:defRPr/>
            </a:pPr>
            <a:r>
              <a:rPr lang="he-IL" altLang="he-IL" dirty="0" smtClean="0">
                <a:solidFill>
                  <a:srgbClr val="1D4C72"/>
                </a:solidFill>
              </a:rPr>
              <a:t>    מספקים כמות זהה של קלוריות לגוף. בחלק </a:t>
            </a:r>
          </a:p>
          <a:p>
            <a:pPr algn="r" rtl="1" eaLnBrk="1" hangingPunct="1">
              <a:defRPr/>
            </a:pPr>
            <a:r>
              <a:rPr lang="he-IL" altLang="he-IL" dirty="0" smtClean="0">
                <a:solidFill>
                  <a:srgbClr val="1D4C72"/>
                </a:solidFill>
              </a:rPr>
              <a:t>    מהמשקאות הדיאטיים משתמשים </a:t>
            </a:r>
          </a:p>
          <a:p>
            <a:pPr algn="r" rtl="1" eaLnBrk="1" hangingPunct="1">
              <a:defRPr/>
            </a:pPr>
            <a:r>
              <a:rPr lang="he-IL" altLang="he-IL" dirty="0" smtClean="0">
                <a:solidFill>
                  <a:srgbClr val="1D4C72"/>
                </a:solidFill>
              </a:rPr>
              <a:t>    בפרוקטוז בתור ממתיק במקום סוכרוז. </a:t>
            </a:r>
          </a:p>
          <a:p>
            <a:pPr algn="r" rtl="1" eaLnBrk="1" hangingPunct="1">
              <a:defRPr/>
            </a:pPr>
            <a:r>
              <a:rPr lang="he-IL" altLang="he-IL" dirty="0" smtClean="0">
                <a:solidFill>
                  <a:srgbClr val="1D4C72"/>
                </a:solidFill>
              </a:rPr>
              <a:t>    הסבירו מדוע.</a:t>
            </a:r>
          </a:p>
          <a:p>
            <a:pPr algn="r" rtl="1" eaLnBrk="1" hangingPunct="1">
              <a:defRPr/>
            </a:pPr>
            <a:r>
              <a:rPr lang="he-IL" altLang="he-IL" dirty="0" smtClean="0">
                <a:solidFill>
                  <a:srgbClr val="1D4C72"/>
                </a:solidFill>
              </a:rPr>
              <a:t>ה. ציינו שני גורמים קבועים בניסוי.</a:t>
            </a: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p:txBody>
      </p:sp>
      <p:graphicFrame>
        <p:nvGraphicFramePr>
          <p:cNvPr id="45062" name="Object 12"/>
          <p:cNvGraphicFramePr>
            <a:graphicFrameLocks noChangeAspect="1"/>
          </p:cNvGraphicFramePr>
          <p:nvPr/>
        </p:nvGraphicFramePr>
        <p:xfrm>
          <a:off x="395288" y="909638"/>
          <a:ext cx="3960812" cy="3455987"/>
        </p:xfrm>
        <a:graphic>
          <a:graphicData uri="http://schemas.openxmlformats.org/presentationml/2006/ole">
            <mc:AlternateContent xmlns:mc="http://schemas.openxmlformats.org/markup-compatibility/2006">
              <mc:Choice xmlns:v="urn:schemas-microsoft-com:vml" Requires="v">
                <p:oleObj spid="_x0000_s45066" name="Chart" r:id="rId3" imgW="3600602" imgH="3000528" progId="Excel.Chart.8">
                  <p:embed/>
                </p:oleObj>
              </mc:Choice>
              <mc:Fallback>
                <p:oleObj name="Chart" r:id="rId3" imgW="3600602" imgH="3000528" progId="Excel.Char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09638"/>
                        <a:ext cx="3960812"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8</a:t>
            </a:r>
          </a:p>
        </p:txBody>
      </p:sp>
      <p:sp>
        <p:nvSpPr>
          <p:cNvPr id="46083"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B5FE14-E09B-4A5D-8C62-0ABDAFE4CC1E}" type="slidenum">
              <a:rPr lang="he-IL" altLang="he-IL" sz="1200">
                <a:solidFill>
                  <a:srgbClr val="A6A6A6"/>
                </a:solidFill>
              </a:rPr>
              <a:pPr eaLnBrk="1" hangingPunct="1"/>
              <a:t>41</a:t>
            </a:fld>
            <a:endParaRPr lang="he-IL" altLang="he-IL" sz="1200">
              <a:solidFill>
                <a:srgbClr val="A6A6A6"/>
              </a:solidFill>
            </a:endParaRPr>
          </a:p>
        </p:txBody>
      </p:sp>
      <p:cxnSp>
        <p:nvCxnSpPr>
          <p:cNvPr id="2"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3850" y="2781300"/>
            <a:ext cx="8412163" cy="38877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a:p>
            <a:pPr algn="r" rtl="1" eaLnBrk="1" hangingPunct="1">
              <a:defRPr/>
            </a:pPr>
            <a:r>
              <a:rPr lang="he-IL" altLang="he-IL" smtClean="0"/>
              <a:t>א. כיצד משתנה המתיקות של ממתיקים שונים לעומת סוכרוז?</a:t>
            </a:r>
          </a:p>
          <a:p>
            <a:pPr algn="r" rtl="1" eaLnBrk="1" hangingPunct="1">
              <a:defRPr/>
            </a:pPr>
            <a:endParaRPr lang="he-IL" altLang="he-IL" smtClean="0"/>
          </a:p>
          <a:p>
            <a:pPr algn="r" rtl="1" eaLnBrk="1" hangingPunct="1">
              <a:defRPr/>
            </a:pPr>
            <a:r>
              <a:rPr lang="he-IL" altLang="he-IL" smtClean="0"/>
              <a:t>ב. המשתנה התלוי: המתיקות לעומת סוכרוז</a:t>
            </a:r>
          </a:p>
          <a:p>
            <a:pPr algn="r" rtl="1" eaLnBrk="1" hangingPunct="1">
              <a:defRPr/>
            </a:pPr>
            <a:r>
              <a:rPr lang="he-IL" altLang="he-IL" smtClean="0"/>
              <a:t>    המשתנה הבלתי תלוי: סוג הממתיק</a:t>
            </a:r>
          </a:p>
          <a:p>
            <a:pPr algn="r" rtl="1" eaLnBrk="1" hangingPunct="1">
              <a:defRPr/>
            </a:pPr>
            <a:endParaRPr lang="he-IL" altLang="he-IL" smtClean="0"/>
          </a:p>
          <a:p>
            <a:pPr algn="r" rtl="1" eaLnBrk="1" hangingPunct="1">
              <a:defRPr/>
            </a:pPr>
            <a:r>
              <a:rPr lang="he-IL" altLang="he-IL" smtClean="0"/>
              <a:t>ג. מבין הממתיקים המופיעים בגרף, סוכרוז הוא בעל המתיקות הנמוכה ביותר, וסוכרזית </a:t>
            </a:r>
          </a:p>
          <a:p>
            <a:pPr algn="r" rtl="1" eaLnBrk="1" hangingPunct="1">
              <a:defRPr/>
            </a:pPr>
            <a:r>
              <a:rPr lang="he-IL" altLang="he-IL" smtClean="0"/>
              <a:t>   בעל המתיקות הגבוהה ביותר.</a:t>
            </a:r>
          </a:p>
          <a:p>
            <a:pPr algn="r" rtl="1" eaLnBrk="1" hangingPunct="1">
              <a:defRPr/>
            </a:pPr>
            <a:endParaRPr lang="he-IL" altLang="he-IL" smtClean="0"/>
          </a:p>
          <a:p>
            <a:pPr algn="r" rtl="1" eaLnBrk="1" hangingPunct="1">
              <a:defRPr/>
            </a:pPr>
            <a:r>
              <a:rPr lang="he-IL" altLang="he-IL" smtClean="0"/>
              <a:t>ד. המתיקות של פרוקטוז גדולה פי 1.73 מהמתיקות של הסוכרוז. לכן, כמות הפרוקטוז</a:t>
            </a:r>
          </a:p>
          <a:p>
            <a:pPr algn="r" rtl="1" eaLnBrk="1" hangingPunct="1">
              <a:defRPr/>
            </a:pPr>
            <a:r>
              <a:rPr lang="he-IL" altLang="he-IL" smtClean="0"/>
              <a:t>    הנדרשת להמתקה קטנה יותר מכמות הסוכרוז, וגם כמות הקלוריות במשקה קטנה יותר.</a:t>
            </a:r>
          </a:p>
          <a:p>
            <a:pPr algn="r" rtl="1" eaLnBrk="1" hangingPunct="1">
              <a:defRPr/>
            </a:pPr>
            <a:endParaRPr lang="he-IL" altLang="he-IL" smtClean="0"/>
          </a:p>
          <a:p>
            <a:pPr algn="r" rtl="1" eaLnBrk="1" hangingPunct="1">
              <a:defRPr/>
            </a:pPr>
            <a:r>
              <a:rPr lang="he-IL" altLang="he-IL" smtClean="0"/>
              <a:t>ה. משקל הממתיק, משקל המאכל או המשקה שהומתקו, סוג המאכל או המשקה שהומתקו.</a:t>
            </a:r>
          </a:p>
          <a:p>
            <a:pPr algn="r" rtl="1" eaLnBrk="1" hangingPunct="1">
              <a:defRPr/>
            </a:pPr>
            <a:endParaRPr lang="he-IL" altLang="he-IL" smtClean="0"/>
          </a:p>
        </p:txBody>
      </p:sp>
      <p:sp>
        <p:nvSpPr>
          <p:cNvPr id="6" name="TextBox 5"/>
          <p:cNvSpPr txBox="1"/>
          <p:nvPr/>
        </p:nvSpPr>
        <p:spPr>
          <a:xfrm>
            <a:off x="468313" y="688975"/>
            <a:ext cx="8135937"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dirty="0" smtClean="0">
                <a:solidFill>
                  <a:srgbClr val="1D4C72"/>
                </a:solidFill>
              </a:rPr>
              <a:t>א. מהי שאלת החקר שנחקרה?</a:t>
            </a:r>
          </a:p>
          <a:p>
            <a:pPr algn="r" rtl="1" eaLnBrk="1" hangingPunct="1">
              <a:defRPr/>
            </a:pPr>
            <a:r>
              <a:rPr lang="he-IL" altLang="he-IL" dirty="0" smtClean="0">
                <a:solidFill>
                  <a:srgbClr val="1D4C72"/>
                </a:solidFill>
              </a:rPr>
              <a:t>ב. מהו המשתנה התלוי ומהו המשתנה הבלתי תלוי?</a:t>
            </a:r>
          </a:p>
          <a:p>
            <a:pPr algn="r" rtl="1" eaLnBrk="1" hangingPunct="1">
              <a:defRPr/>
            </a:pPr>
            <a:r>
              <a:rPr lang="he-IL" altLang="he-IL" dirty="0" smtClean="0">
                <a:solidFill>
                  <a:srgbClr val="1D4C72"/>
                </a:solidFill>
              </a:rPr>
              <a:t>ג. מהן מסקנות הניסוי על פי התוצאות המוצגות בגרף?</a:t>
            </a:r>
          </a:p>
          <a:p>
            <a:pPr algn="r" rtl="1" eaLnBrk="1" hangingPunct="1">
              <a:defRPr/>
            </a:pPr>
            <a:r>
              <a:rPr lang="he-IL" altLang="he-IL" dirty="0" smtClean="0">
                <a:solidFill>
                  <a:srgbClr val="1D4C72"/>
                </a:solidFill>
              </a:rPr>
              <a:t>ד. גרם אחד של סוכרוז וגרם אחד של פרוקטוז מספקים כמות זהה של קלוריות לגוף. בחלק </a:t>
            </a:r>
          </a:p>
          <a:p>
            <a:pPr algn="r" rtl="1" eaLnBrk="1" hangingPunct="1">
              <a:defRPr/>
            </a:pPr>
            <a:r>
              <a:rPr lang="he-IL" altLang="he-IL" dirty="0" smtClean="0">
                <a:solidFill>
                  <a:srgbClr val="1D4C72"/>
                </a:solidFill>
              </a:rPr>
              <a:t>    מהמשקאות הדיאטיים משתמשים בפרוקטוז בתור ממתיק במקום סוכרוז. הסבירו מדוע.</a:t>
            </a:r>
          </a:p>
          <a:p>
            <a:pPr algn="r" rtl="1" eaLnBrk="1" hangingPunct="1">
              <a:defRPr/>
            </a:pPr>
            <a:r>
              <a:rPr lang="he-IL" altLang="he-IL" dirty="0" smtClean="0">
                <a:solidFill>
                  <a:srgbClr val="1D4C72"/>
                </a:solidFill>
              </a:rPr>
              <a:t>ה. ציינו שני גורמים קבועים בניסוי.</a:t>
            </a:r>
          </a:p>
          <a:p>
            <a:pPr algn="r" rtl="1" eaLnBrk="1" hangingPunct="1">
              <a:defRPr/>
            </a:pPr>
            <a:endParaRPr lang="he-IL" altLang="he-IL" dirty="0" smtClean="0">
              <a:solidFill>
                <a:srgbClr val="1D4C72"/>
              </a:solidFill>
            </a:endParaRPr>
          </a:p>
          <a:p>
            <a:pPr algn="r" rtl="1" eaLnBrk="1" hangingPunct="1">
              <a:defRPr/>
            </a:pPr>
            <a:endParaRPr lang="he-IL" altLang="he-IL" dirty="0" smtClean="0">
              <a:solidFill>
                <a:srgbClr val="1D4C7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0825" y="693738"/>
            <a:ext cx="8281988" cy="57594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Blip>
                <a:blip r:embed="rId2"/>
              </a:buBlip>
              <a:defRPr/>
            </a:pPr>
            <a:r>
              <a:rPr lang="he-IL" altLang="he-IL" dirty="0" smtClean="0"/>
              <a:t> תצפיות הן תיאור תופעות הנקלטות בעזרת החושים או בעזרת מכשירי מדידה ללא פירוש    </a:t>
            </a:r>
          </a:p>
          <a:p>
            <a:pPr algn="r" rtl="1" eaLnBrk="1" hangingPunct="1">
              <a:defRPr/>
            </a:pPr>
            <a:r>
              <a:rPr lang="he-IL" altLang="he-IL" dirty="0" smtClean="0"/>
              <a:t>   והסבר.</a:t>
            </a:r>
          </a:p>
          <a:p>
            <a:pPr algn="r" rtl="1" eaLnBrk="1" hangingPunct="1">
              <a:defRPr/>
            </a:pPr>
            <a:endParaRPr lang="he-IL" altLang="he-IL" dirty="0"/>
          </a:p>
          <a:p>
            <a:pPr marL="285750" indent="-285750" algn="r" rtl="1" eaLnBrk="1" hangingPunct="1">
              <a:buFontTx/>
              <a:buBlip>
                <a:blip r:embed="rId3"/>
              </a:buBlip>
              <a:defRPr/>
            </a:pPr>
            <a:r>
              <a:rPr lang="he-IL" altLang="he-IL" dirty="0" smtClean="0"/>
              <a:t>שאלת החקר מבטאת </a:t>
            </a:r>
            <a:r>
              <a:rPr lang="he-IL" altLang="he-IL" b="1" dirty="0" smtClean="0">
                <a:solidFill>
                  <a:srgbClr val="FF6600"/>
                </a:solidFill>
              </a:rPr>
              <a:t>קשר</a:t>
            </a:r>
            <a:r>
              <a:rPr lang="he-IL" altLang="he-IL" dirty="0" smtClean="0"/>
              <a:t> ברור </a:t>
            </a:r>
            <a:r>
              <a:rPr lang="he-IL" altLang="he-IL" b="1" dirty="0" smtClean="0">
                <a:solidFill>
                  <a:srgbClr val="FF6600"/>
                </a:solidFill>
              </a:rPr>
              <a:t>בין שני משתנים</a:t>
            </a:r>
            <a:r>
              <a:rPr lang="he-IL" altLang="he-IL" dirty="0" smtClean="0"/>
              <a:t>: משתנה בלתי תלוי ומשתנה תלוי.</a:t>
            </a:r>
          </a:p>
          <a:p>
            <a:pPr algn="r" rtl="1" eaLnBrk="1" hangingPunct="1">
              <a:defRPr/>
            </a:pPr>
            <a:r>
              <a:rPr lang="he-IL" altLang="he-IL" b="1" dirty="0" smtClean="0">
                <a:solidFill>
                  <a:srgbClr val="FF6600"/>
                </a:solidFill>
              </a:rPr>
              <a:t>   </a:t>
            </a:r>
            <a:endParaRPr lang="he-IL" altLang="he-IL" dirty="0" smtClean="0"/>
          </a:p>
          <a:p>
            <a:pPr algn="r" rtl="1" eaLnBrk="1" hangingPunct="1">
              <a:buFontTx/>
              <a:buBlip>
                <a:blip r:embed="rId2"/>
              </a:buBlip>
              <a:defRPr/>
            </a:pPr>
            <a:r>
              <a:rPr lang="he-IL" altLang="he-IL" dirty="0" smtClean="0"/>
              <a:t> בעת ביצוע הניסוי שתכננתם משנים גורם אחד בלבד: המשתנה הבלתי תלוי. כל הגורמים    </a:t>
            </a:r>
          </a:p>
          <a:p>
            <a:pPr algn="r" rtl="1" eaLnBrk="1" hangingPunct="1">
              <a:defRPr/>
            </a:pPr>
            <a:r>
              <a:rPr lang="he-IL" altLang="he-IL" dirty="0" smtClean="0"/>
              <a:t>   האחרים, שעלולים להשפיע על תוצאות הניסוי, צריכים להישאר קבועים.</a:t>
            </a:r>
          </a:p>
          <a:p>
            <a:pPr algn="r" rtl="1" eaLnBrk="1" hangingPunct="1">
              <a:defRPr/>
            </a:pPr>
            <a:endParaRPr lang="he-IL" altLang="he-IL" dirty="0" smtClean="0"/>
          </a:p>
          <a:p>
            <a:pPr algn="r" rtl="1" eaLnBrk="1" hangingPunct="1">
              <a:buFontTx/>
              <a:buBlip>
                <a:blip r:embed="rId2"/>
              </a:buBlip>
              <a:defRPr/>
            </a:pPr>
            <a:r>
              <a:rPr lang="he-IL" altLang="he-IL" dirty="0" smtClean="0"/>
              <a:t> הבקרה משמשת להשוואה של התוצאות שהתקבלו, לאחר שביצענו את הניסוי בכמה </a:t>
            </a:r>
          </a:p>
          <a:p>
            <a:pPr algn="r" rtl="1" eaLnBrk="1" hangingPunct="1">
              <a:defRPr/>
            </a:pPr>
            <a:r>
              <a:rPr lang="he-IL" altLang="he-IL" dirty="0" smtClean="0"/>
              <a:t>   מערכות, כשבכל מערכת שינינו את המשתנה הבלתי תלוי . </a:t>
            </a:r>
          </a:p>
          <a:p>
            <a:pPr algn="r" rtl="1" eaLnBrk="1" hangingPunct="1">
              <a:defRPr/>
            </a:pPr>
            <a:endParaRPr lang="he-IL" altLang="he-IL" dirty="0" smtClean="0"/>
          </a:p>
          <a:p>
            <a:pPr algn="r" rtl="1" eaLnBrk="1" hangingPunct="1">
              <a:buFontTx/>
              <a:buBlip>
                <a:blip r:embed="rId2"/>
              </a:buBlip>
              <a:defRPr/>
            </a:pPr>
            <a:r>
              <a:rPr lang="he-IL" altLang="he-IL" dirty="0" smtClean="0"/>
              <a:t> בעת שרטוט גרפים, יש לשרטט את המשתנה הבלתי תלוי על ציר  </a:t>
            </a:r>
            <a:r>
              <a:rPr lang="en-US" altLang="he-IL" dirty="0" smtClean="0"/>
              <a:t>X</a:t>
            </a:r>
            <a:r>
              <a:rPr lang="he-IL" altLang="he-IL" dirty="0" smtClean="0"/>
              <a:t> ואת המשתנה התלוי </a:t>
            </a:r>
          </a:p>
          <a:p>
            <a:pPr algn="r" rtl="1" eaLnBrk="1" hangingPunct="1">
              <a:defRPr/>
            </a:pPr>
            <a:r>
              <a:rPr lang="he-IL" altLang="he-IL" dirty="0" smtClean="0"/>
              <a:t>   על ציר  </a:t>
            </a:r>
            <a:r>
              <a:rPr lang="en-US" altLang="he-IL" dirty="0" smtClean="0"/>
              <a:t>Y</a:t>
            </a:r>
            <a:r>
              <a:rPr lang="he-IL" altLang="he-IL" dirty="0" smtClean="0"/>
              <a:t>.</a:t>
            </a:r>
          </a:p>
          <a:p>
            <a:pPr algn="r" rtl="1" eaLnBrk="1" hangingPunct="1">
              <a:defRPr/>
            </a:pPr>
            <a:endParaRPr lang="he-IL" altLang="he-IL" dirty="0" smtClean="0"/>
          </a:p>
          <a:p>
            <a:pPr algn="r" rtl="1" eaLnBrk="1" hangingPunct="1">
              <a:buFontTx/>
              <a:buBlip>
                <a:blip r:embed="rId2"/>
              </a:buBlip>
              <a:defRPr/>
            </a:pPr>
            <a:r>
              <a:rPr lang="he-IL" altLang="he-IL" dirty="0" smtClean="0"/>
              <a:t>  </a:t>
            </a:r>
            <a:r>
              <a:rPr lang="he-IL" altLang="he-IL" b="1" dirty="0" smtClean="0"/>
              <a:t>ההשערה</a:t>
            </a:r>
            <a:r>
              <a:rPr lang="he-IL" altLang="he-IL" dirty="0" smtClean="0"/>
              <a:t> היא תשובה אפשרית ומנומקת לשאלת החקר הניתנת לפני ביצוע הניסוי</a:t>
            </a:r>
            <a:r>
              <a:rPr lang="en-US" altLang="he-IL" dirty="0" smtClean="0"/>
              <a:t>.</a:t>
            </a:r>
            <a:r>
              <a:rPr lang="he-IL" altLang="he-IL" dirty="0" smtClean="0"/>
              <a:t> </a:t>
            </a:r>
          </a:p>
          <a:p>
            <a:pPr algn="r" rtl="1" eaLnBrk="1" hangingPunct="1">
              <a:buFontTx/>
              <a:buBlip>
                <a:blip r:embed="rId2"/>
              </a:buBlip>
              <a:defRPr/>
            </a:pPr>
            <a:endParaRPr lang="he-IL" altLang="he-IL" b="1" dirty="0"/>
          </a:p>
          <a:p>
            <a:pPr algn="r" rtl="1" eaLnBrk="1" hangingPunct="1">
              <a:buFontTx/>
              <a:buBlip>
                <a:blip r:embed="rId2"/>
              </a:buBlip>
              <a:defRPr/>
            </a:pPr>
            <a:r>
              <a:rPr lang="he-IL" altLang="he-IL" b="1" dirty="0" smtClean="0"/>
              <a:t>  המסקנה</a:t>
            </a:r>
            <a:r>
              <a:rPr lang="he-IL" altLang="he-IL" dirty="0" smtClean="0"/>
              <a:t> היא התשובה, ברמת הכללה, לשאלת החקר שהתקבלה לאחר ניתוח התוצאות.</a:t>
            </a:r>
          </a:p>
          <a:p>
            <a:pPr algn="r" rtl="1" eaLnBrk="1" hangingPunct="1">
              <a:buFontTx/>
              <a:buBlip>
                <a:blip r:embed="rId2"/>
              </a:buBlip>
              <a:defRPr/>
            </a:pPr>
            <a:endParaRPr lang="he-IL" altLang="he-IL" dirty="0" smtClean="0"/>
          </a:p>
          <a:p>
            <a:pPr algn="r" rtl="1" eaLnBrk="1" hangingPunct="1">
              <a:buFontTx/>
              <a:buBlip>
                <a:blip r:embed="rId2"/>
              </a:buBlip>
              <a:defRPr/>
            </a:pPr>
            <a:r>
              <a:rPr lang="he-IL" altLang="he-IL" dirty="0" smtClean="0"/>
              <a:t>  יש להתייחס בצורה ביקורתית הן לתוצאות המתקבלות והן לתוקף המסקנות המוסקות מהן.</a:t>
            </a:r>
          </a:p>
        </p:txBody>
      </p:sp>
      <p:sp>
        <p:nvSpPr>
          <p:cNvPr id="47107" name="כותרת 7"/>
          <p:cNvSpPr>
            <a:spLocks noGrp="1"/>
          </p:cNvSpPr>
          <p:nvPr>
            <p:ph type="title"/>
          </p:nvPr>
        </p:nvSpPr>
        <p:spPr bwMode="auto">
          <a:xfrm>
            <a:off x="900113" y="115888"/>
            <a:ext cx="7580312"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altLang="he-IL" sz="2000" b="1" smtClean="0">
                <a:solidFill>
                  <a:srgbClr val="FF6600"/>
                </a:solidFill>
              </a:rPr>
              <a:t>סיכום</a:t>
            </a:r>
          </a:p>
        </p:txBody>
      </p:sp>
      <p:sp>
        <p:nvSpPr>
          <p:cNvPr id="4710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C19D522-9346-4274-9745-30107B779933}" type="slidenum">
              <a:rPr lang="he-IL" altLang="he-IL" smtClean="0">
                <a:solidFill>
                  <a:srgbClr val="A6A6A6"/>
                </a:solidFill>
              </a:rPr>
              <a:pPr/>
              <a:t>42</a:t>
            </a:fld>
            <a:endParaRPr lang="he-IL" altLang="he-IL" smtClean="0">
              <a:solidFill>
                <a:srgbClr val="A6A6A6"/>
              </a:solidFill>
            </a:endParaRPr>
          </a:p>
        </p:txBody>
      </p:sp>
      <p:cxnSp>
        <p:nvCxnSpPr>
          <p:cNvPr id="8"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4"/>
          <p:cNvSpPr>
            <a:spLocks noChangeArrowheads="1"/>
          </p:cNvSpPr>
          <p:nvPr/>
        </p:nvSpPr>
        <p:spPr bwMode="auto">
          <a:xfrm>
            <a:off x="395288" y="692150"/>
            <a:ext cx="8135937"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lnSpc>
                <a:spcPct val="150000"/>
              </a:lnSpc>
            </a:pPr>
            <a:r>
              <a:rPr lang="he-IL" altLang="he-IL" sz="2000" b="1">
                <a:solidFill>
                  <a:srgbClr val="FF6600"/>
                </a:solidFill>
              </a:rPr>
              <a:t>מושגים חשובים: </a:t>
            </a:r>
          </a:p>
          <a:p>
            <a:pPr algn="r" rtl="1">
              <a:lnSpc>
                <a:spcPct val="150000"/>
              </a:lnSpc>
            </a:pPr>
            <a:r>
              <a:rPr lang="he-IL" altLang="he-IL"/>
              <a:t>תצפיות ופירושן, שאלת חקר, משתנה בלתי תלוי, משתנה תלוי, גורמים קבועים, שאילת שאלות, השערה, תכנון ניסוי, בקרה חיצונית, בקרה פנימית השוואתית, גרף רציף, גרף עמודות, תוצאות, ניתוח תוצאות, מסקנה, דיון ביקורתי , תוקף מסקנות.</a:t>
            </a:r>
          </a:p>
          <a:p>
            <a:pPr algn="r" rtl="1">
              <a:lnSpc>
                <a:spcPct val="150000"/>
              </a:lnSpc>
            </a:pPr>
            <a:endParaRPr lang="en-US" altLang="he-IL" sz="2000"/>
          </a:p>
        </p:txBody>
      </p:sp>
      <p:sp>
        <p:nvSpPr>
          <p:cNvPr id="48131" name="כותרת 7"/>
          <p:cNvSpPr>
            <a:spLocks noGrp="1"/>
          </p:cNvSpPr>
          <p:nvPr>
            <p:ph type="title" idx="4294967295"/>
          </p:nvPr>
        </p:nvSpPr>
        <p:spPr bwMode="auto">
          <a:xfrm>
            <a:off x="900113" y="115888"/>
            <a:ext cx="7580312" cy="360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סיכום- המשך</a:t>
            </a:r>
          </a:p>
        </p:txBody>
      </p:sp>
      <p:sp>
        <p:nvSpPr>
          <p:cNvPr id="48132"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CEE713-363C-4D60-AD81-2F1ADD17C073}" type="slidenum">
              <a:rPr lang="he-IL" altLang="he-IL" sz="1200">
                <a:solidFill>
                  <a:srgbClr val="A6A6A6"/>
                </a:solidFill>
              </a:rPr>
              <a:pPr eaLnBrk="1" hangingPunct="1"/>
              <a:t>43</a:t>
            </a:fld>
            <a:endParaRPr lang="he-IL" altLang="he-IL" sz="1200">
              <a:solidFill>
                <a:srgbClr val="A6A6A6"/>
              </a:solidFill>
            </a:endParaRPr>
          </a:p>
        </p:txBody>
      </p:sp>
      <p:cxnSp>
        <p:nvCxnSpPr>
          <p:cNvPr id="8" name="Straight Connector 7"/>
          <p:cNvCxnSpPr/>
          <p:nvPr/>
        </p:nvCxnSpPr>
        <p:spPr>
          <a:xfrm>
            <a:off x="376238" y="549275"/>
            <a:ext cx="854392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8134" name="Group 9"/>
          <p:cNvGrpSpPr>
            <a:grpSpLocks/>
          </p:cNvGrpSpPr>
          <p:nvPr/>
        </p:nvGrpSpPr>
        <p:grpSpPr bwMode="auto">
          <a:xfrm>
            <a:off x="1908175" y="2781300"/>
            <a:ext cx="4751388" cy="3671888"/>
            <a:chOff x="1474" y="1661"/>
            <a:chExt cx="3085" cy="2314"/>
          </a:xfrm>
        </p:grpSpPr>
        <p:pic>
          <p:nvPicPr>
            <p:cNvPr id="48135" name="Picture 7" descr="file6221259436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 y="1661"/>
              <a:ext cx="3085" cy="2314"/>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48136" name="Text Box 8"/>
            <p:cNvSpPr txBox="1">
              <a:spLocks noChangeArrowheads="1"/>
            </p:cNvSpPr>
            <p:nvPr/>
          </p:nvSpPr>
          <p:spPr bwMode="auto">
            <a:xfrm>
              <a:off x="3673" y="3784"/>
              <a:ext cx="793"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he-IL" sz="1200" b="1">
                  <a:solidFill>
                    <a:schemeClr val="bg1"/>
                  </a:solidFill>
                </a:rPr>
                <a:t>cielo/MorgueFile</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3850" y="908050"/>
            <a:ext cx="8196263" cy="54721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he-IL" altLang="he-IL" b="1" smtClean="0"/>
              <a:t>תשובה:</a:t>
            </a:r>
          </a:p>
        </p:txBody>
      </p:sp>
      <p:sp>
        <p:nvSpPr>
          <p:cNvPr id="9219"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תשובה לשאלה 1</a:t>
            </a:r>
          </a:p>
        </p:txBody>
      </p:sp>
      <p:sp>
        <p:nvSpPr>
          <p:cNvPr id="9220"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80C0B1-E169-422A-9C6C-E82CD70A8E08}" type="slidenum">
              <a:rPr lang="he-IL" altLang="he-IL" sz="1200">
                <a:solidFill>
                  <a:srgbClr val="A6A6A6"/>
                </a:solidFill>
              </a:rPr>
              <a:pPr eaLnBrk="1" hangingPunct="1"/>
              <a:t>5</a:t>
            </a:fld>
            <a:endParaRPr lang="he-IL" altLang="he-IL" sz="1200">
              <a:solidFill>
                <a:srgbClr val="A6A6A6"/>
              </a:solidFill>
            </a:endParaRPr>
          </a:p>
        </p:txBody>
      </p:sp>
      <p:cxnSp>
        <p:nvCxnSpPr>
          <p:cNvPr id="2" name="Straight Connector 7"/>
          <p:cNvCxnSpPr/>
          <p:nvPr/>
        </p:nvCxnSpPr>
        <p:spPr>
          <a:xfrm>
            <a:off x="376238" y="549275"/>
            <a:ext cx="814387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54327" name="Group 55"/>
          <p:cNvGraphicFramePr>
            <a:graphicFrameLocks noGrp="1"/>
          </p:cNvGraphicFramePr>
          <p:nvPr/>
        </p:nvGraphicFramePr>
        <p:xfrm>
          <a:off x="468313" y="1639888"/>
          <a:ext cx="7920037" cy="4776789"/>
        </p:xfrm>
        <a:graphic>
          <a:graphicData uri="http://schemas.openxmlformats.org/drawingml/2006/table">
            <a:tbl>
              <a:tblPr/>
              <a:tblGrid>
                <a:gridCol w="2000250"/>
                <a:gridCol w="966787"/>
                <a:gridCol w="4953000"/>
              </a:tblGrid>
              <a:tr h="677971">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הסבר</a:t>
                      </a:r>
                      <a:endParaRPr kumimoji="0" lang="en-US"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תצפית או לא?</a:t>
                      </a:r>
                      <a:endParaRPr kumimoji="0" lang="en-US"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ההיגד</a:t>
                      </a:r>
                      <a:endParaRPr kumimoji="0" lang="en-US" altLang="he-IL" sz="1800" b="1"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383">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זה חלק ממהלך הניסוי ולא תצפית</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he-I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X</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ערבבנו את התמיסה שבכוס בעזרת מקל זכוכית וחיממנו את הכוס בעזרת הכוהלייה.</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971">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he-I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בזמן החימום נפלטו בועות גז והתמיסה שינתה את צבעה מצהוב לכחול.</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55">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he-I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לאחר רבע שעה הטמפרטורה של המערכת עלתה </a:t>
                      </a:r>
                    </a:p>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מ- </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25</a:t>
                      </a:r>
                      <a:r>
                        <a:rPr kumimoji="0" lang="en-US" altLang="he-IL" sz="1800" b="0" i="0" u="none" strike="noStrike" cap="none" normalizeH="0" baseline="30000" smtClean="0">
                          <a:ln>
                            <a:noFill/>
                          </a:ln>
                          <a:solidFill>
                            <a:srgbClr val="1D4C72"/>
                          </a:solidFill>
                          <a:effectLst/>
                          <a:latin typeface="Arial" panose="020B0604020202020204" pitchFamily="34" charset="0"/>
                          <a:cs typeface="Arial" panose="020B0604020202020204" pitchFamily="34" charset="0"/>
                        </a:rPr>
                        <a:t>o</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C</a:t>
                      </a: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 ל- </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70</a:t>
                      </a:r>
                      <a:r>
                        <a:rPr kumimoji="0" lang="en-US" altLang="he-IL" sz="1800" b="0" i="0" u="none" strike="noStrike" cap="none" normalizeH="0" baseline="30000" smtClean="0">
                          <a:ln>
                            <a:noFill/>
                          </a:ln>
                          <a:solidFill>
                            <a:srgbClr val="1D4C72"/>
                          </a:solidFill>
                          <a:effectLst/>
                          <a:latin typeface="Arial" panose="020B0604020202020204" pitchFamily="34" charset="0"/>
                          <a:cs typeface="Arial" panose="020B0604020202020204" pitchFamily="34" charset="0"/>
                        </a:rPr>
                        <a:t>o</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C</a:t>
                      </a: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 וה- </a:t>
                      </a:r>
                      <a:r>
                        <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pH </a:t>
                      </a: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 ירד מ- 6 ל- 5.</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383">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זה פירוש לתצפית</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he-I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X</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בזמן הניסוי התרחשה תגובה שבה נוצר גז פחמן דו חמצני והבלון התנפח.</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55">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זה פירוש לתצפית</a:t>
                      </a: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endParaRPr>
                    </a:p>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he-I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X</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בגלל הטמפרטורה הנמוכה, התגובה לא התרחשה ולא השתנה הצבע במבחנה.</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971">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he-I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Wingdings 2" panose="05020102010507070707" pitchFamily="18" charset="2"/>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eaLnBrk="0" hangingPunct="0">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algn="r" rtl="1" eaLnBrk="0" hangingPunct="0">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gn="r" rtl="1" eaLnBrk="0" hangingPunct="0">
                        <a:spcBef>
                          <a:spcPct val="200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gn="r" rtl="1" eaLnBrk="0" hangingPunct="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anose="020B0604020202020204" pitchFamily="34" charset="0"/>
                        <a:buNone/>
                        <a:tabLst/>
                      </a:pPr>
                      <a:r>
                        <a:rPr kumimoji="0" lang="he-IL"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rPr>
                        <a:t>תפוח העץ שהושרה בתמיסה הבסיסית השחים מאוד במהלך הניסוי.</a:t>
                      </a:r>
                      <a:endParaRPr kumimoji="0" lang="en-US" altLang="he-IL" sz="1800" b="0" i="0" u="none" strike="noStrike" cap="none" normalizeH="0" baseline="0" smtClean="0">
                        <a:ln>
                          <a:noFill/>
                        </a:ln>
                        <a:solidFill>
                          <a:srgbClr val="1D4C72"/>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7188" y="571500"/>
            <a:ext cx="8215312" cy="2322513"/>
          </a:xfrm>
          <a:prstGeom prst="rect">
            <a:avLst/>
          </a:prstGeom>
          <a:noFill/>
          <a:ln w="22225">
            <a:noFill/>
          </a:ln>
          <a:effectLst>
            <a:outerShdw sx="101000" sy="101000" algn="ctr" rotWithShape="0">
              <a:schemeClr val="bg1">
                <a:lumMod val="75000"/>
              </a:schemeClr>
            </a:outerShdw>
          </a:effectLst>
        </p:spPr>
        <p:txBody>
          <a:bodyPr/>
          <a:lstStyle/>
          <a:p>
            <a:pPr algn="r" rtl="1" eaLnBrk="1" hangingPunct="1">
              <a:lnSpc>
                <a:spcPct val="150000"/>
              </a:lnSpc>
              <a:defRPr/>
            </a:pPr>
            <a:endParaRPr lang="en-US" dirty="0">
              <a:latin typeface="Arial" pitchFamily="34" charset="0"/>
              <a:cs typeface="Arial" pitchFamily="34" charset="0"/>
            </a:endParaRPr>
          </a:p>
        </p:txBody>
      </p:sp>
      <p:sp>
        <p:nvSpPr>
          <p:cNvPr id="10243"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שאילת שאלות בעקבות התצפית על התופעה</a:t>
            </a:r>
          </a:p>
        </p:txBody>
      </p:sp>
      <p:sp>
        <p:nvSpPr>
          <p:cNvPr id="10244"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3017A00-B7BC-4548-80F9-AFAF9AEEDCB6}" type="slidenum">
              <a:rPr lang="he-IL" altLang="he-IL" sz="1200">
                <a:solidFill>
                  <a:srgbClr val="A6A6A6"/>
                </a:solidFill>
              </a:rPr>
              <a:pPr eaLnBrk="1" hangingPunct="1"/>
              <a:t>6</a:t>
            </a:fld>
            <a:endParaRPr lang="he-IL" altLang="he-IL" sz="1200">
              <a:solidFill>
                <a:srgbClr val="A6A6A6"/>
              </a:solidFill>
            </a:endParaRPr>
          </a:p>
        </p:txBody>
      </p:sp>
      <p:cxnSp>
        <p:nvCxnSpPr>
          <p:cNvPr id="2" name="Straight Connector 7"/>
          <p:cNvCxnSpPr/>
          <p:nvPr/>
        </p:nvCxnSpPr>
        <p:spPr>
          <a:xfrm>
            <a:off x="376238" y="549275"/>
            <a:ext cx="815657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246" name="Rectangle 6"/>
          <p:cNvSpPr>
            <a:spLocks noChangeArrowheads="1"/>
          </p:cNvSpPr>
          <p:nvPr/>
        </p:nvSpPr>
        <p:spPr bwMode="auto">
          <a:xfrm>
            <a:off x="611188" y="765175"/>
            <a:ext cx="792162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50000"/>
              </a:lnSpc>
            </a:pPr>
            <a:r>
              <a:rPr lang="he-IL" altLang="he-IL"/>
              <a:t>לאחר התצפית על התופעה וניסיון ראשוני להבינה, מתעוררות שאלות המתייחסות להיבטים שונים שלה.</a:t>
            </a:r>
          </a:p>
          <a:p>
            <a:pPr algn="r" rtl="1" eaLnBrk="1" hangingPunct="1">
              <a:lnSpc>
                <a:spcPct val="150000"/>
              </a:lnSpc>
            </a:pPr>
            <a:r>
              <a:rPr lang="he-IL" altLang="he-IL"/>
              <a:t>שאלות אלו צריכות להתייחס ישירות לתופעה, להיות מנוסחות בצורה ברורה ועניינית, אך לא בהכרח מנוסחות כשאלות חקר (לא מנוסחות כקשר בין שני משתנים).</a:t>
            </a:r>
          </a:p>
          <a:p>
            <a:pPr algn="r" rtl="1" eaLnBrk="1" hangingPunct="1">
              <a:lnSpc>
                <a:spcPct val="150000"/>
              </a:lnSpc>
            </a:pPr>
            <a:r>
              <a:rPr lang="he-IL" altLang="he-IL"/>
              <a:t>יתכן שבהמשך, משאלות אלו תבחר אחת השאלות ותנוסח כשאלת חקר.</a:t>
            </a:r>
            <a:endParaRPr lang="en-US" altLang="he-IL"/>
          </a:p>
        </p:txBody>
      </p:sp>
      <p:grpSp>
        <p:nvGrpSpPr>
          <p:cNvPr id="10247" name="Group 13"/>
          <p:cNvGrpSpPr>
            <a:grpSpLocks/>
          </p:cNvGrpSpPr>
          <p:nvPr/>
        </p:nvGrpSpPr>
        <p:grpSpPr bwMode="auto">
          <a:xfrm>
            <a:off x="2620963" y="3573463"/>
            <a:ext cx="4679950" cy="2592387"/>
            <a:chOff x="930" y="1389"/>
            <a:chExt cx="3992" cy="2677"/>
          </a:xfrm>
        </p:grpSpPr>
        <p:pic>
          <p:nvPicPr>
            <p:cNvPr id="10248" name="Picture 11" descr="file93312817749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 y="1389"/>
              <a:ext cx="3992" cy="2653"/>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 Box 12"/>
            <p:cNvSpPr txBox="1">
              <a:spLocks noChangeArrowheads="1"/>
            </p:cNvSpPr>
            <p:nvPr/>
          </p:nvSpPr>
          <p:spPr bwMode="auto">
            <a:xfrm>
              <a:off x="930" y="3804"/>
              <a:ext cx="117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he-IL" sz="1050" b="1" dirty="0" err="1" smtClean="0">
                  <a:solidFill>
                    <a:schemeClr val="bg1"/>
                  </a:solidFill>
                </a:rPr>
                <a:t>karpati</a:t>
              </a:r>
              <a:r>
                <a:rPr lang="en-US" altLang="he-IL" sz="1050" b="1" dirty="0" smtClean="0">
                  <a:solidFill>
                    <a:schemeClr val="bg1"/>
                  </a:solidFill>
                </a:rPr>
                <a:t>/</a:t>
              </a:r>
              <a:r>
                <a:rPr lang="en-US" altLang="he-IL" sz="1050" b="1" dirty="0" err="1" smtClean="0">
                  <a:solidFill>
                    <a:schemeClr val="bg1"/>
                  </a:solidFill>
                </a:rPr>
                <a:t>MorgueFile</a:t>
              </a:r>
              <a:endParaRPr lang="en-US" altLang="he-IL" sz="1050" b="1" dirty="0" smtClean="0">
                <a:solidFill>
                  <a:schemeClr val="bg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7188" y="571500"/>
            <a:ext cx="8215312" cy="4643438"/>
          </a:xfrm>
          <a:prstGeom prst="rect">
            <a:avLst/>
          </a:prstGeom>
          <a:noFill/>
          <a:ln w="22225">
            <a:noFill/>
          </a:ln>
          <a:effectLst>
            <a:outerShdw sx="101000" sy="101000" algn="ctr" rotWithShape="0">
              <a:schemeClr val="bg1">
                <a:lumMod val="75000"/>
              </a:schemeClr>
            </a:outerShdw>
          </a:effectLst>
        </p:spPr>
        <p:txBody>
          <a:bodyPr/>
          <a:lstStyle/>
          <a:p>
            <a:pPr algn="r" rtl="1" eaLnBrk="1" hangingPunct="1">
              <a:lnSpc>
                <a:spcPct val="150000"/>
              </a:lnSpc>
              <a:defRPr/>
            </a:pPr>
            <a:endParaRPr lang="en-US" dirty="0">
              <a:latin typeface="Arial" pitchFamily="34" charset="0"/>
              <a:cs typeface="Arial" pitchFamily="34" charset="0"/>
            </a:endParaRPr>
          </a:p>
        </p:txBody>
      </p:sp>
      <p:sp>
        <p:nvSpPr>
          <p:cNvPr id="11267" name="כותרת 7"/>
          <p:cNvSpPr>
            <a:spLocks noGrp="1"/>
          </p:cNvSpPr>
          <p:nvPr>
            <p:ph type="title"/>
          </p:nvPr>
        </p:nvSpPr>
        <p:spPr bwMode="auto">
          <a:xfrm>
            <a:off x="827088" y="115888"/>
            <a:ext cx="7726362"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he-IL" altLang="he-IL" sz="2000" b="1" smtClean="0">
                <a:solidFill>
                  <a:srgbClr val="FF6600"/>
                </a:solidFill>
              </a:rPr>
              <a:t>ניסוח שאלת החקר</a:t>
            </a:r>
          </a:p>
        </p:txBody>
      </p:sp>
      <p:sp>
        <p:nvSpPr>
          <p:cNvPr id="1126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1185DD3-6A03-4F91-AC76-F84F1E540432}" type="slidenum">
              <a:rPr lang="he-IL" altLang="he-IL" smtClean="0">
                <a:solidFill>
                  <a:srgbClr val="A6A6A6"/>
                </a:solidFill>
              </a:rPr>
              <a:pPr/>
              <a:t>7</a:t>
            </a:fld>
            <a:endParaRPr lang="he-IL" altLang="he-IL" smtClean="0">
              <a:solidFill>
                <a:srgbClr val="A6A6A6"/>
              </a:solidFill>
            </a:endParaRPr>
          </a:p>
        </p:txBody>
      </p:sp>
      <p:cxnSp>
        <p:nvCxnSpPr>
          <p:cNvPr id="2" name="Straight Connector 7"/>
          <p:cNvCxnSpPr/>
          <p:nvPr/>
        </p:nvCxnSpPr>
        <p:spPr>
          <a:xfrm>
            <a:off x="376238" y="549275"/>
            <a:ext cx="8156575"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270" name="Rectangle 7"/>
          <p:cNvSpPr>
            <a:spLocks noChangeArrowheads="1"/>
          </p:cNvSpPr>
          <p:nvPr/>
        </p:nvSpPr>
        <p:spPr bwMode="auto">
          <a:xfrm>
            <a:off x="611188" y="765175"/>
            <a:ext cx="7921625"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he-IL"/>
              <a:t>שאלת החקר מבטאת </a:t>
            </a:r>
            <a:r>
              <a:rPr lang="he-IL" altLang="he-IL" b="1">
                <a:solidFill>
                  <a:srgbClr val="FF6600"/>
                </a:solidFill>
              </a:rPr>
              <a:t>קשר</a:t>
            </a:r>
            <a:r>
              <a:rPr lang="he-IL" altLang="he-IL"/>
              <a:t> ברור </a:t>
            </a:r>
            <a:r>
              <a:rPr lang="he-IL" altLang="he-IL" b="1">
                <a:solidFill>
                  <a:srgbClr val="FF6600"/>
                </a:solidFill>
              </a:rPr>
              <a:t>בין שני משתנים</a:t>
            </a:r>
            <a:r>
              <a:rPr lang="en-US" altLang="he-IL"/>
              <a:t>:</a:t>
            </a:r>
            <a:endParaRPr lang="he-IL" altLang="he-IL"/>
          </a:p>
          <a:p>
            <a:pPr algn="r" rtl="1" eaLnBrk="1" hangingPunct="1"/>
            <a:endParaRPr lang="en-US" altLang="he-IL"/>
          </a:p>
          <a:p>
            <a:pPr algn="r" rtl="1" eaLnBrk="1" hangingPunct="1"/>
            <a:r>
              <a:rPr lang="he-IL" altLang="he-IL" b="1">
                <a:solidFill>
                  <a:srgbClr val="FF6600"/>
                </a:solidFill>
              </a:rPr>
              <a:t>המשתנה הבלתי תלוי</a:t>
            </a:r>
            <a:r>
              <a:rPr lang="he-IL" altLang="he-IL"/>
              <a:t> (הגורם המשפיע) הוא הגורם שאנו בוחרים לשנות במהלך הניסוי,</a:t>
            </a:r>
            <a:endParaRPr lang="en-US" altLang="he-IL"/>
          </a:p>
          <a:p>
            <a:pPr algn="r" rtl="1" eaLnBrk="1" hangingPunct="1"/>
            <a:r>
              <a:rPr lang="he-IL" altLang="he-IL"/>
              <a:t>ו</a:t>
            </a:r>
            <a:r>
              <a:rPr lang="he-IL" altLang="he-IL" b="1">
                <a:solidFill>
                  <a:srgbClr val="FF6600"/>
                </a:solidFill>
              </a:rPr>
              <a:t>המשתנה התלוי </a:t>
            </a:r>
            <a:r>
              <a:rPr lang="he-IL" altLang="he-IL"/>
              <a:t>(הגורם המושפע) הוא הגורם שאנו מודדים במהלך הניסוי.</a:t>
            </a:r>
          </a:p>
          <a:p>
            <a:pPr algn="r" rtl="1" eaLnBrk="1" hangingPunct="1"/>
            <a:endParaRPr lang="he-IL" altLang="he-IL"/>
          </a:p>
          <a:p>
            <a:pPr algn="r" rtl="1" eaLnBrk="1" hangingPunct="1"/>
            <a:r>
              <a:rPr lang="he-IL" altLang="he-IL" b="1">
                <a:solidFill>
                  <a:srgbClr val="1D4C72"/>
                </a:solidFill>
              </a:rPr>
              <a:t>דוגמה:</a:t>
            </a:r>
            <a:r>
              <a:rPr lang="he-IL" altLang="he-IL"/>
              <a:t> אנו מבצעים ניסוי זהה כמה פעמים. בכל פעם אנו מחממים את כלי התגובה לטמפרטורה שונה, ובודקים את הזמן שעובר עד שרואים שינוי צבע בכלי התגובה.</a:t>
            </a:r>
          </a:p>
          <a:p>
            <a:pPr algn="r" rtl="1" eaLnBrk="1" hangingPunct="1"/>
            <a:r>
              <a:rPr lang="he-IL" altLang="he-IL"/>
              <a:t>המשתנה הבלתי תלוי הוא הטמפרטורה- זה הגורם ששינינו. </a:t>
            </a:r>
          </a:p>
          <a:p>
            <a:pPr algn="r" rtl="1" eaLnBrk="1" hangingPunct="1"/>
            <a:r>
              <a:rPr lang="he-IL" altLang="he-IL"/>
              <a:t>המשתנה התלוי הוא הזמן  שעובר עד שינוי הצבע- זה הגורם שמדדנו.</a:t>
            </a:r>
          </a:p>
          <a:p>
            <a:pPr algn="r" rtl="1" eaLnBrk="1" hangingPunct="1"/>
            <a:endParaRPr lang="he-IL" altLang="he-IL"/>
          </a:p>
          <a:p>
            <a:pPr algn="r" rtl="1" eaLnBrk="1" hangingPunct="1"/>
            <a:r>
              <a:rPr lang="he-IL" altLang="he-IL" b="1">
                <a:solidFill>
                  <a:srgbClr val="1D4C72"/>
                </a:solidFill>
              </a:rPr>
              <a:t>יש כמה קריטריונים כדי לבדוק את שאלת החקר שכתבתם :</a:t>
            </a:r>
          </a:p>
          <a:p>
            <a:pPr algn="r" rtl="1" eaLnBrk="1" hangingPunct="1"/>
            <a:endParaRPr lang="en-US" altLang="he-IL" b="1">
              <a:solidFill>
                <a:srgbClr val="1D4C72"/>
              </a:solidFill>
            </a:endParaRPr>
          </a:p>
          <a:p>
            <a:pPr algn="r" rtl="1" eaLnBrk="1" hangingPunct="1"/>
            <a:r>
              <a:rPr lang="he-IL" altLang="he-IL"/>
              <a:t>א. שאלת החקר מנוסחת באמצעות "בנק" שאלות. לדוגמה:</a:t>
            </a:r>
          </a:p>
          <a:p>
            <a:pPr algn="r" rtl="1" eaLnBrk="1" hangingPunct="1"/>
            <a:endParaRPr lang="en-US" altLang="he-IL"/>
          </a:p>
          <a:p>
            <a:pPr algn="r" rtl="1" eaLnBrk="1" hangingPunct="1"/>
            <a:r>
              <a:rPr lang="en-US" altLang="he-IL"/>
              <a:t>    </a:t>
            </a:r>
            <a:r>
              <a:rPr lang="he-IL" altLang="he-IL"/>
              <a:t>כיצד משפיע שינוי ב _______ על</a:t>
            </a:r>
            <a:r>
              <a:rPr lang="en-US" altLang="he-IL"/>
              <a:t>_______</a:t>
            </a:r>
            <a:r>
              <a:rPr lang="he-IL" altLang="he-IL"/>
              <a:t>?</a:t>
            </a:r>
            <a:endParaRPr lang="en-US" altLang="he-IL"/>
          </a:p>
          <a:p>
            <a:pPr algn="r" rtl="1" eaLnBrk="1" hangingPunct="1"/>
            <a:r>
              <a:rPr lang="he-IL" altLang="he-IL"/>
              <a:t>    כיצד מושפע_______ משינוי</a:t>
            </a:r>
            <a:r>
              <a:rPr lang="en-US" altLang="he-IL"/>
              <a:t> ________</a:t>
            </a:r>
            <a:r>
              <a:rPr lang="he-IL" altLang="he-IL"/>
              <a:t>?</a:t>
            </a:r>
            <a:endParaRPr lang="en-US" altLang="he-IL"/>
          </a:p>
          <a:p>
            <a:pPr algn="r" rtl="1" eaLnBrk="1" hangingPunct="1"/>
            <a:r>
              <a:rPr lang="he-IL" altLang="he-IL"/>
              <a:t>    כיצד שינוי ב________גורם ל</a:t>
            </a:r>
            <a:r>
              <a:rPr lang="en-US" altLang="he-IL"/>
              <a:t> ?______________</a:t>
            </a:r>
          </a:p>
          <a:p>
            <a:pPr algn="r" rtl="1" eaLnBrk="1" hangingPunct="1"/>
            <a:r>
              <a:rPr lang="he-IL" altLang="he-IL"/>
              <a:t>    כיצד משתנה ______בעקבות שינוי של</a:t>
            </a:r>
            <a:r>
              <a:rPr lang="en-US" altLang="he-IL"/>
              <a:t> _______</a:t>
            </a:r>
            <a:r>
              <a:rPr lang="he-IL" altLang="he-IL"/>
              <a:t>?</a:t>
            </a:r>
            <a:endParaRPr lang="en-US" altLang="he-IL"/>
          </a:p>
          <a:p>
            <a:pPr algn="r" rtl="1" eaLnBrk="1" hangingPunct="1"/>
            <a:r>
              <a:rPr lang="en-US" altLang="he-IL"/>
              <a:t>   </a:t>
            </a:r>
            <a:r>
              <a:rPr lang="he-IL" altLang="he-IL"/>
              <a:t> כיצד גורם השינוי ב___________ לשינוי</a:t>
            </a:r>
            <a:r>
              <a:rPr lang="en-US" altLang="he-IL"/>
              <a:t>___________</a:t>
            </a:r>
            <a:r>
              <a:rPr lang="he-IL" altLang="he-IL"/>
              <a:t>?</a:t>
            </a:r>
          </a:p>
          <a:p>
            <a:pPr algn="r" rtl="1" eaLnBrk="1" hangingPunct="1"/>
            <a:r>
              <a:rPr lang="he-IL" altLang="he-IL"/>
              <a:t>    מהו הקשר בין ______ לבין ______? </a:t>
            </a:r>
          </a:p>
          <a:p>
            <a:pPr algn="r" rtl="1" eaLnBrk="1" hangingPunct="1"/>
            <a:r>
              <a:rPr lang="he-IL" altLang="he-IL"/>
              <a:t>   </a:t>
            </a:r>
            <a:endParaRPr lang="en-US" altLang="he-I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7188" y="571500"/>
            <a:ext cx="8215312" cy="4643438"/>
          </a:xfrm>
          <a:prstGeom prst="rect">
            <a:avLst/>
          </a:prstGeom>
          <a:noFill/>
          <a:ln w="22225">
            <a:noFill/>
          </a:ln>
          <a:effectLst>
            <a:outerShdw sx="101000" sy="101000" algn="ctr" rotWithShape="0">
              <a:schemeClr val="bg1">
                <a:lumMod val="75000"/>
              </a:schemeClr>
            </a:outerShdw>
          </a:effectLst>
        </p:spPr>
        <p:txBody>
          <a:bodyPr/>
          <a:lstStyle/>
          <a:p>
            <a:pPr algn="r" rtl="1" eaLnBrk="1" hangingPunct="1">
              <a:lnSpc>
                <a:spcPct val="150000"/>
              </a:lnSpc>
              <a:defRPr/>
            </a:pPr>
            <a:endParaRPr lang="en-US" dirty="0">
              <a:latin typeface="Arial" pitchFamily="34" charset="0"/>
              <a:cs typeface="Arial" pitchFamily="34" charset="0"/>
            </a:endParaRPr>
          </a:p>
        </p:txBody>
      </p:sp>
      <p:sp>
        <p:nvSpPr>
          <p:cNvPr id="12291" name="כותרת 7"/>
          <p:cNvSpPr>
            <a:spLocks noGrp="1"/>
          </p:cNvSpPr>
          <p:nvPr>
            <p:ph type="title" idx="4294967295"/>
          </p:nvPr>
        </p:nvSpPr>
        <p:spPr bwMode="auto">
          <a:xfrm>
            <a:off x="827088" y="115888"/>
            <a:ext cx="7726362"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שאלת החקר, משתנה תלוי ומשתנה בלתי תלוי- המשך</a:t>
            </a:r>
          </a:p>
        </p:txBody>
      </p:sp>
      <p:sp>
        <p:nvSpPr>
          <p:cNvPr id="12292" name="Slide Number Placeholder 7"/>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A1F569-FE32-4AA8-96E4-AB14A85984BB}" type="slidenum">
              <a:rPr lang="he-IL" altLang="he-IL" sz="1200">
                <a:solidFill>
                  <a:srgbClr val="A6A6A6"/>
                </a:solidFill>
              </a:rPr>
              <a:pPr eaLnBrk="1" hangingPunct="1"/>
              <a:t>8</a:t>
            </a:fld>
            <a:endParaRPr lang="he-IL" altLang="he-IL" sz="1200">
              <a:solidFill>
                <a:srgbClr val="A6A6A6"/>
              </a:solidFill>
            </a:endParaRPr>
          </a:p>
        </p:txBody>
      </p:sp>
      <p:cxnSp>
        <p:nvCxnSpPr>
          <p:cNvPr id="2" name="Straight Connector 7"/>
          <p:cNvCxnSpPr/>
          <p:nvPr/>
        </p:nvCxnSpPr>
        <p:spPr>
          <a:xfrm>
            <a:off x="376238" y="549275"/>
            <a:ext cx="819626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294" name="Rectangle 6"/>
          <p:cNvSpPr>
            <a:spLocks noChangeArrowheads="1"/>
          </p:cNvSpPr>
          <p:nvPr/>
        </p:nvSpPr>
        <p:spPr bwMode="auto">
          <a:xfrm>
            <a:off x="611188" y="766763"/>
            <a:ext cx="7921625"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lnSpc>
                <a:spcPct val="110000"/>
              </a:lnSpc>
            </a:pPr>
            <a:endParaRPr lang="en-US" altLang="he-IL" dirty="0"/>
          </a:p>
          <a:p>
            <a:pPr algn="r" rtl="1" eaLnBrk="1" hangingPunct="1">
              <a:lnSpc>
                <a:spcPct val="110000"/>
              </a:lnSpc>
            </a:pPr>
            <a:r>
              <a:rPr lang="he-IL" altLang="he-IL" dirty="0"/>
              <a:t>ב. השאלה אינה טריויאלית, כלומר התשובה עליה אינה ברורה וידועה מראש ונחוץ ניסוי </a:t>
            </a:r>
          </a:p>
          <a:p>
            <a:pPr algn="r" rtl="1" eaLnBrk="1" hangingPunct="1">
              <a:lnSpc>
                <a:spcPct val="110000"/>
              </a:lnSpc>
            </a:pPr>
            <a:r>
              <a:rPr lang="he-IL" altLang="he-IL" dirty="0"/>
              <a:t>    כדי למצוא את התשובה לשאלה.</a:t>
            </a:r>
          </a:p>
          <a:p>
            <a:pPr algn="r" rtl="1" eaLnBrk="1" hangingPunct="1">
              <a:lnSpc>
                <a:spcPct val="110000"/>
              </a:lnSpc>
            </a:pPr>
            <a:endParaRPr lang="en-US" altLang="he-IL" dirty="0"/>
          </a:p>
          <a:p>
            <a:pPr algn="r" rtl="1" eaLnBrk="1" hangingPunct="1">
              <a:lnSpc>
                <a:spcPct val="110000"/>
              </a:lnSpc>
            </a:pPr>
            <a:r>
              <a:rPr lang="he-IL" altLang="he-IL" dirty="0"/>
              <a:t>ג. השאלה היא חד משמעית ומנוסחת בבהירות, כך שכל אחד יוכל להבין ממנה בקלות </a:t>
            </a:r>
          </a:p>
          <a:p>
            <a:pPr algn="r" rtl="1" eaLnBrk="1" hangingPunct="1">
              <a:lnSpc>
                <a:spcPct val="110000"/>
              </a:lnSpc>
            </a:pPr>
            <a:r>
              <a:rPr lang="he-IL" altLang="he-IL" dirty="0"/>
              <a:t>    </a:t>
            </a:r>
            <a:r>
              <a:rPr lang="he-IL" altLang="he-IL" u="sng" dirty="0"/>
              <a:t>מה שיניתם ומה מדדתם</a:t>
            </a:r>
            <a:r>
              <a:rPr lang="en-US" altLang="he-IL" dirty="0"/>
              <a:t>.</a:t>
            </a:r>
            <a:endParaRPr lang="he-IL" altLang="he-IL" dirty="0"/>
          </a:p>
          <a:p>
            <a:pPr algn="r" rtl="1" eaLnBrk="1" hangingPunct="1">
              <a:lnSpc>
                <a:spcPct val="110000"/>
              </a:lnSpc>
            </a:pPr>
            <a:endParaRPr lang="en-US" altLang="he-IL" dirty="0"/>
          </a:p>
          <a:p>
            <a:pPr algn="r" rtl="1" eaLnBrk="1" hangingPunct="1">
              <a:lnSpc>
                <a:spcPct val="110000"/>
              </a:lnSpc>
            </a:pPr>
            <a:r>
              <a:rPr lang="he-IL" altLang="he-IL" dirty="0"/>
              <a:t>ד. אפשר לברר את השאלה בעזרת ניסוי בתנאי בית הספר.</a:t>
            </a:r>
          </a:p>
          <a:p>
            <a:pPr algn="r" rtl="1" eaLnBrk="1" hangingPunct="1">
              <a:lnSpc>
                <a:spcPct val="110000"/>
              </a:lnSpc>
            </a:pPr>
            <a:endParaRPr lang="en-US" altLang="he-IL" dirty="0"/>
          </a:p>
        </p:txBody>
      </p:sp>
      <p:sp>
        <p:nvSpPr>
          <p:cNvPr id="12295" name="WordArt 8"/>
          <p:cNvSpPr>
            <a:spLocks noChangeArrowheads="1" noChangeShapeType="1" noTextEdit="1"/>
          </p:cNvSpPr>
          <p:nvPr/>
        </p:nvSpPr>
        <p:spPr bwMode="auto">
          <a:xfrm rot="-2989738">
            <a:off x="2879725" y="4041775"/>
            <a:ext cx="865188" cy="1512888"/>
          </a:xfrm>
          <a:prstGeom prst="rect">
            <a:avLst/>
          </a:prstGeom>
        </p:spPr>
        <p:txBody>
          <a:bodyPr wrap="none" fromWordArt="1">
            <a:prstTxWarp prst="textPlain">
              <a:avLst>
                <a:gd name="adj" fmla="val 50000"/>
              </a:avLst>
            </a:prstTxWarp>
          </a:bodyPr>
          <a:lstStyle/>
          <a:p>
            <a:pPr algn="ctr"/>
            <a:r>
              <a:rPr lang="en-US" sz="3600" b="1" i="1" kern="10">
                <a:ln w="9525">
                  <a:solidFill>
                    <a:srgbClr val="1D4C72"/>
                  </a:solidFill>
                  <a:round/>
                  <a:headEnd/>
                  <a:tailEnd/>
                </a:ln>
                <a:solidFill>
                  <a:srgbClr val="FF6600"/>
                </a:solidFill>
                <a:effectLst>
                  <a:outerShdw dist="63500" dir="19387806" algn="ctr" rotWithShape="0">
                    <a:srgbClr val="DDDDDD">
                      <a:alpha val="79999"/>
                    </a:srgbClr>
                  </a:outerShdw>
                </a:effectLst>
                <a:latin typeface="Arial"/>
                <a:cs typeface="Arial"/>
              </a:rPr>
              <a:t>?</a:t>
            </a:r>
          </a:p>
        </p:txBody>
      </p:sp>
      <p:sp>
        <p:nvSpPr>
          <p:cNvPr id="12296" name="WordArt 9"/>
          <p:cNvSpPr>
            <a:spLocks noChangeArrowheads="1" noChangeShapeType="1" noTextEdit="1"/>
          </p:cNvSpPr>
          <p:nvPr/>
        </p:nvSpPr>
        <p:spPr bwMode="auto">
          <a:xfrm rot="-1980386">
            <a:off x="4643438" y="3789363"/>
            <a:ext cx="1154112" cy="1873250"/>
          </a:xfrm>
          <a:prstGeom prst="rect">
            <a:avLst/>
          </a:prstGeom>
        </p:spPr>
        <p:txBody>
          <a:bodyPr wrap="none" fromWordArt="1">
            <a:prstTxWarp prst="textPlain">
              <a:avLst>
                <a:gd name="adj" fmla="val 50000"/>
              </a:avLst>
            </a:prstTxWarp>
          </a:bodyPr>
          <a:lstStyle/>
          <a:p>
            <a:pPr algn="ctr"/>
            <a:r>
              <a:rPr lang="en-US" sz="3600" b="1" i="1" kern="10">
                <a:ln w="9525">
                  <a:solidFill>
                    <a:srgbClr val="1D4C72"/>
                  </a:solidFill>
                  <a:round/>
                  <a:headEnd/>
                  <a:tailEnd/>
                </a:ln>
                <a:solidFill>
                  <a:srgbClr val="969696"/>
                </a:solidFill>
                <a:effectLst>
                  <a:outerShdw dist="63500" dir="19387806" algn="ctr" rotWithShape="0">
                    <a:srgbClr val="DDDDDD">
                      <a:alpha val="79999"/>
                    </a:srgbClr>
                  </a:outerShdw>
                </a:effectLst>
                <a:latin typeface="Arial"/>
                <a:cs typeface="Arial"/>
              </a:rPr>
              <a:t>?</a:t>
            </a:r>
          </a:p>
        </p:txBody>
      </p:sp>
      <p:sp>
        <p:nvSpPr>
          <p:cNvPr id="12297" name="WordArt 10"/>
          <p:cNvSpPr>
            <a:spLocks noChangeArrowheads="1" noChangeShapeType="1" noTextEdit="1"/>
          </p:cNvSpPr>
          <p:nvPr/>
        </p:nvSpPr>
        <p:spPr bwMode="auto">
          <a:xfrm>
            <a:off x="6443663" y="4292600"/>
            <a:ext cx="1152525" cy="1728788"/>
          </a:xfrm>
          <a:prstGeom prst="rect">
            <a:avLst/>
          </a:prstGeom>
        </p:spPr>
        <p:txBody>
          <a:bodyPr wrap="none" fromWordArt="1">
            <a:prstTxWarp prst="textPlain">
              <a:avLst>
                <a:gd name="adj" fmla="val 50000"/>
              </a:avLst>
            </a:prstTxWarp>
          </a:bodyPr>
          <a:lstStyle/>
          <a:p>
            <a:pPr algn="ctr"/>
            <a:r>
              <a:rPr lang="en-US" sz="3600" b="1" i="1" kern="10">
                <a:ln w="9525">
                  <a:solidFill>
                    <a:srgbClr val="DDDDDD"/>
                  </a:solidFill>
                  <a:round/>
                  <a:headEnd/>
                  <a:tailEnd/>
                </a:ln>
                <a:solidFill>
                  <a:srgbClr val="1D4C72"/>
                </a:solidFill>
                <a:effectLst>
                  <a:outerShdw dist="63500" dir="19387806" algn="ctr" rotWithShape="0">
                    <a:srgbClr val="DDDDDD">
                      <a:alpha val="79999"/>
                    </a:srgbClr>
                  </a:outerShdw>
                </a:effectLst>
                <a:latin typeface="Arial"/>
                <a:cs typeface="Arial"/>
              </a:rPr>
              <a:t>?</a:t>
            </a:r>
          </a:p>
        </p:txBody>
      </p:sp>
      <p:sp>
        <p:nvSpPr>
          <p:cNvPr id="12298" name="WordArt 11"/>
          <p:cNvSpPr>
            <a:spLocks noChangeArrowheads="1" noChangeShapeType="1" noTextEdit="1"/>
          </p:cNvSpPr>
          <p:nvPr/>
        </p:nvSpPr>
        <p:spPr bwMode="auto">
          <a:xfrm rot="-3213588">
            <a:off x="1908176" y="5084762"/>
            <a:ext cx="647700" cy="936625"/>
          </a:xfrm>
          <a:prstGeom prst="rect">
            <a:avLst/>
          </a:prstGeom>
        </p:spPr>
        <p:txBody>
          <a:bodyPr wrap="none" fromWordArt="1">
            <a:prstTxWarp prst="textPlain">
              <a:avLst>
                <a:gd name="adj" fmla="val 50000"/>
              </a:avLst>
            </a:prstTxWarp>
          </a:bodyPr>
          <a:lstStyle/>
          <a:p>
            <a:pPr algn="ctr"/>
            <a:r>
              <a:rPr lang="en-US" sz="3600" b="1" i="1" kern="10">
                <a:ln w="9525">
                  <a:solidFill>
                    <a:srgbClr val="DDDDDD"/>
                  </a:solidFill>
                  <a:round/>
                  <a:headEnd/>
                  <a:tailEnd/>
                </a:ln>
                <a:solidFill>
                  <a:srgbClr val="333399"/>
                </a:solidFill>
                <a:effectLst>
                  <a:outerShdw dist="63500" dir="19387806" algn="ctr" rotWithShape="0">
                    <a:srgbClr val="DDDDDD">
                      <a:alpha val="79999"/>
                    </a:srgbClr>
                  </a:outerShdw>
                </a:effectLst>
                <a:latin typeface="Arial"/>
                <a:cs typeface="Aria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688" y="642938"/>
            <a:ext cx="8183562" cy="33655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defRPr/>
            </a:pPr>
            <a:r>
              <a:rPr lang="he-IL" altLang="he-IL" dirty="0" smtClean="0">
                <a:solidFill>
                  <a:srgbClr val="1D4C72"/>
                </a:solidFill>
              </a:rPr>
              <a:t>מבצעים ניסוי זהה כמה פעמים. בכל פעם אנו מחממים את כלי התגובה לטמפרטורה שונה, ובודקים את הזמן שעובר עד שרואים הופעת צבע בכלי התגובה.</a:t>
            </a:r>
          </a:p>
          <a:p>
            <a:pPr algn="r" rtl="1" eaLnBrk="1" hangingPunct="1">
              <a:lnSpc>
                <a:spcPct val="150000"/>
              </a:lnSpc>
              <a:defRPr/>
            </a:pPr>
            <a:r>
              <a:rPr lang="he-IL" altLang="he-IL" dirty="0" smtClean="0">
                <a:solidFill>
                  <a:srgbClr val="1D4C72"/>
                </a:solidFill>
              </a:rPr>
              <a:t>איזו מן השאלות הבאות היא שאלות חקר המתאימה לניסוי המתואר?</a:t>
            </a:r>
          </a:p>
          <a:p>
            <a:pPr algn="r" rtl="1" eaLnBrk="1" hangingPunct="1">
              <a:lnSpc>
                <a:spcPct val="150000"/>
              </a:lnSpc>
              <a:defRPr/>
            </a:pPr>
            <a:r>
              <a:rPr lang="he-IL" altLang="he-IL" dirty="0" smtClean="0">
                <a:solidFill>
                  <a:srgbClr val="1D4C72"/>
                </a:solidFill>
              </a:rPr>
              <a:t>	א. כיצד הזמן שעובר עד להופעת הצבע בכלי משפיע</a:t>
            </a:r>
            <a:r>
              <a:rPr lang="he-IL" altLang="he-IL" dirty="0" smtClean="0"/>
              <a:t> </a:t>
            </a:r>
            <a:r>
              <a:rPr lang="he-IL" altLang="he-IL" dirty="0" smtClean="0">
                <a:solidFill>
                  <a:srgbClr val="1D4C72"/>
                </a:solidFill>
              </a:rPr>
              <a:t>על הטמפרטורה?</a:t>
            </a:r>
          </a:p>
          <a:p>
            <a:pPr algn="r" rtl="1" eaLnBrk="1" hangingPunct="1">
              <a:lnSpc>
                <a:spcPct val="150000"/>
              </a:lnSpc>
              <a:defRPr/>
            </a:pPr>
            <a:r>
              <a:rPr lang="he-IL" altLang="he-IL" dirty="0" smtClean="0">
                <a:solidFill>
                  <a:srgbClr val="1D4C72"/>
                </a:solidFill>
              </a:rPr>
              <a:t>	ב. האם, כשמשנים את הטמפרטורה, יש שינוי בזמן שעובר עד להופעת הצבע?</a:t>
            </a:r>
          </a:p>
          <a:p>
            <a:pPr algn="r" rtl="1" eaLnBrk="1" hangingPunct="1">
              <a:lnSpc>
                <a:spcPct val="150000"/>
              </a:lnSpc>
              <a:defRPr/>
            </a:pPr>
            <a:r>
              <a:rPr lang="he-IL" altLang="he-IL" dirty="0" smtClean="0">
                <a:solidFill>
                  <a:srgbClr val="1D4C72"/>
                </a:solidFill>
              </a:rPr>
              <a:t>	ג. מה הקשר בין השינוי בטמפרטורה לשינוי בזמן שעובר עד להופעת הצבע בכלי?</a:t>
            </a:r>
          </a:p>
          <a:p>
            <a:pPr algn="r" rtl="1" eaLnBrk="1" hangingPunct="1">
              <a:lnSpc>
                <a:spcPct val="150000"/>
              </a:lnSpc>
              <a:defRPr/>
            </a:pPr>
            <a:r>
              <a:rPr lang="he-IL" altLang="he-IL" dirty="0" smtClean="0">
                <a:solidFill>
                  <a:srgbClr val="1D4C72"/>
                </a:solidFill>
              </a:rPr>
              <a:t>	ד. כיצד קצב התגובה משתנה בעקבות שינוי הטמפרטורה?</a:t>
            </a:r>
          </a:p>
          <a:p>
            <a:pPr algn="r" rtl="1" eaLnBrk="1" hangingPunct="1">
              <a:lnSpc>
                <a:spcPct val="150000"/>
              </a:lnSpc>
              <a:defRPr/>
            </a:pPr>
            <a:endParaRPr lang="he-IL" altLang="he-IL" dirty="0" smtClean="0">
              <a:solidFill>
                <a:srgbClr val="1D4C72"/>
              </a:solidFill>
            </a:endParaRPr>
          </a:p>
        </p:txBody>
      </p:sp>
      <p:sp>
        <p:nvSpPr>
          <p:cNvPr id="13315" name="כותרת 8"/>
          <p:cNvSpPr>
            <a:spLocks noGrp="1"/>
          </p:cNvSpPr>
          <p:nvPr>
            <p:ph type="title" idx="4294967295"/>
          </p:nvPr>
        </p:nvSpPr>
        <p:spPr bwMode="auto">
          <a:xfrm>
            <a:off x="1403350" y="115888"/>
            <a:ext cx="7200900" cy="433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he-IL" altLang="he-IL" sz="2000" b="1" smtClean="0">
                <a:solidFill>
                  <a:srgbClr val="FF6600"/>
                </a:solidFill>
              </a:rPr>
              <a:t>שאלה 2</a:t>
            </a:r>
          </a:p>
        </p:txBody>
      </p:sp>
      <p:sp>
        <p:nvSpPr>
          <p:cNvPr id="13316" name="Slide Number Placeholder 6"/>
          <p:cNvSpPr txBox="1">
            <a:spLocks noGrp="1"/>
          </p:cNvSpPr>
          <p:nvPr/>
        </p:nvSpPr>
        <p:spPr bwMode="auto">
          <a:xfrm>
            <a:off x="366713" y="6643688"/>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59BA86-FC5D-4EC7-9A5B-9A60AB861ECB}" type="slidenum">
              <a:rPr lang="he-IL" altLang="he-IL" sz="1200">
                <a:solidFill>
                  <a:srgbClr val="A6A6A6"/>
                </a:solidFill>
              </a:rPr>
              <a:pPr eaLnBrk="1" hangingPunct="1"/>
              <a:t>9</a:t>
            </a:fld>
            <a:endParaRPr lang="he-IL" altLang="he-IL" sz="1200">
              <a:solidFill>
                <a:srgbClr val="A6A6A6"/>
              </a:solidFill>
            </a:endParaRPr>
          </a:p>
        </p:txBody>
      </p:sp>
      <p:cxnSp>
        <p:nvCxnSpPr>
          <p:cNvPr id="2" name="Straight Connector 7"/>
          <p:cNvCxnSpPr/>
          <p:nvPr/>
        </p:nvCxnSpPr>
        <p:spPr>
          <a:xfrm>
            <a:off x="376238" y="549275"/>
            <a:ext cx="8228012" cy="0"/>
          </a:xfrm>
          <a:prstGeom prst="line">
            <a:avLst/>
          </a:prstGeom>
          <a:ln w="53975" cap="rnd" cmpd="thickThi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gif"/></Relationships>
</file>

<file path=ppt/theme/theme1.xml><?xml version="1.0" encoding="utf-8"?>
<a:theme xmlns:a="http://schemas.openxmlformats.org/drawingml/2006/main" name="Office Theme">
  <a:themeElements>
    <a:clrScheme name="nahshon">
      <a:dk1>
        <a:sysClr val="windowText" lastClr="000000"/>
      </a:dk1>
      <a:lt1>
        <a:sysClr val="window" lastClr="FFFFFF"/>
      </a:lt1>
      <a:dk2>
        <a:srgbClr val="3F3F3F"/>
      </a:dk2>
      <a:lt2>
        <a:srgbClr val="FFFFFF"/>
      </a:lt2>
      <a:accent1>
        <a:srgbClr val="7F7F7F"/>
      </a:accent1>
      <a:accent2>
        <a:srgbClr val="5F5F5F"/>
      </a:accent2>
      <a:accent3>
        <a:srgbClr val="FF6600"/>
      </a:accent3>
      <a:accent4>
        <a:srgbClr val="7F7F7F"/>
      </a:accent4>
      <a:accent5>
        <a:srgbClr val="77A7A9"/>
      </a:accent5>
      <a:accent6>
        <a:srgbClr val="5F0060"/>
      </a:accent6>
      <a:hlink>
        <a:srgbClr val="00B0F0"/>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50000">
              <a:schemeClr val="bg2">
                <a:lumMod val="95000"/>
              </a:schemeClr>
            </a:gs>
          </a:gsLst>
          <a:lin ang="5400000" scaled="0"/>
        </a:gradFill>
        <a:ln w="12700">
          <a:solidFill>
            <a:schemeClr val="bg1">
              <a:lumMod val="75000"/>
            </a:schemeClr>
          </a:solidFill>
        </a:ln>
      </a:spPr>
      <a:bodyPr rtlCol="1" anchor="t"/>
      <a:lstStyle>
        <a:defPPr>
          <a:buBlip>
            <a:blip xmlns:r="http://schemas.openxmlformats.org/officeDocument/2006/relationships" r:embed="rId1"/>
          </a:buBlip>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lumMod val="85000"/>
            </a:schemeClr>
          </a:solidFill>
        </a:ln>
        <a:effectLst/>
      </a:spPr>
      <a:bodyPr wrap="none" rtlCol="1" anchor="ctr">
        <a:normAutofit/>
      </a:bodyPr>
      <a:lstStyle>
        <a:defPPr algn="ctr" rtl="1" fontAlgn="auto">
          <a:spcBef>
            <a:spcPts val="0"/>
          </a:spcBef>
          <a:spcAft>
            <a:spcPts val="0"/>
          </a:spcAft>
          <a:defRPr sz="1400" u="sng" dirty="0">
            <a:solidFill>
              <a:srgbClr val="00B0F0"/>
            </a:solidFill>
            <a:latin typeface="+mn-lt"/>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4144</TotalTime>
  <Words>4295</Words>
  <Application>Microsoft Office PowerPoint</Application>
  <PresentationFormat>On-screen Show (4:3)</PresentationFormat>
  <Paragraphs>791</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Clip</vt:lpstr>
      <vt:lpstr>Chart</vt:lpstr>
      <vt:lpstr>שלבים של פעילות החקר</vt:lpstr>
      <vt:lpstr>PowerPoint Presentation</vt:lpstr>
      <vt:lpstr>התצפיות</vt:lpstr>
      <vt:lpstr>שאלה 1</vt:lpstr>
      <vt:lpstr>תשובה לשאלה 1</vt:lpstr>
      <vt:lpstr>שאילת שאלות בעקבות התצפית על התופעה</vt:lpstr>
      <vt:lpstr>ניסוח שאלת החקר</vt:lpstr>
      <vt:lpstr>שאלת החקר, משתנה תלוי ומשתנה בלתי תלוי- המשך</vt:lpstr>
      <vt:lpstr>שאלה 2</vt:lpstr>
      <vt:lpstr>תשובה לשאלה 2</vt:lpstr>
      <vt:lpstr>PowerPoint Presentation</vt:lpstr>
      <vt:lpstr>PowerPoint Presentation</vt:lpstr>
      <vt:lpstr>ניסוח השערה</vt:lpstr>
      <vt:lpstr>תכנון ניסוי</vt:lpstr>
      <vt:lpstr>גורמים קבועים</vt:lpstr>
      <vt:lpstr>שאלה 3</vt:lpstr>
      <vt:lpstr>תשובה לשאלה 3</vt:lpstr>
      <vt:lpstr>בקרה</vt:lpstr>
      <vt:lpstr>שאלה 4</vt:lpstr>
      <vt:lpstr>תשובה לשאלה 4</vt:lpstr>
      <vt:lpstr>ביצוע הניסוי</vt:lpstr>
      <vt:lpstr>הצגת תוצאות - טבלאות</vt:lpstr>
      <vt:lpstr>עיבוד גרפי של התוצאות</vt:lpstr>
      <vt:lpstr>כמה גרפים על מערכת צירים אחת</vt:lpstr>
      <vt:lpstr>שאלה 5</vt:lpstr>
      <vt:lpstr>תשובה לשאלה 5, א'</vt:lpstr>
      <vt:lpstr>תשובה לשאלה 5ב'</vt:lpstr>
      <vt:lpstr>שאלה 6</vt:lpstr>
      <vt:lpstr>תשובה לשאלה 6, א'</vt:lpstr>
      <vt:lpstr>תשובה לשאלה 6, ב'</vt:lpstr>
      <vt:lpstr>תשובה לשאלה 6, ג'</vt:lpstr>
      <vt:lpstr>תשובה לשאלה 6, ד'</vt:lpstr>
      <vt:lpstr>ניתוח/פירוש התוצאות</vt:lpstr>
      <vt:lpstr>הסקת מסקנות</vt:lpstr>
      <vt:lpstr>שאלה 7</vt:lpstr>
      <vt:lpstr>תשובה לשאלה 7, א' – ג'</vt:lpstr>
      <vt:lpstr>תשובה לשאלה 7, ד' – ה'</vt:lpstr>
      <vt:lpstr>תשובה לשאלה 7, ו' – ז'</vt:lpstr>
      <vt:lpstr>תשובה לשאלה 7, ח' – י'</vt:lpstr>
      <vt:lpstr>שאלה 8</vt:lpstr>
      <vt:lpstr>תשובה לשאלה 8</vt:lpstr>
      <vt:lpstr>סיכום</vt:lpstr>
      <vt:lpstr>סיכום- המשך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zohar</cp:lastModifiedBy>
  <cp:revision>338</cp:revision>
  <dcterms:created xsi:type="dcterms:W3CDTF">2010-09-05T07:07:37Z</dcterms:created>
  <dcterms:modified xsi:type="dcterms:W3CDTF">2016-08-03T08:25:42Z</dcterms:modified>
</cp:coreProperties>
</file>