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309" r:id="rId3"/>
    <p:sldId id="258" r:id="rId4"/>
    <p:sldId id="262" r:id="rId5"/>
    <p:sldId id="263" r:id="rId6"/>
    <p:sldId id="260" r:id="rId7"/>
    <p:sldId id="259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308" r:id="rId16"/>
    <p:sldId id="301" r:id="rId17"/>
    <p:sldId id="272" r:id="rId18"/>
    <p:sldId id="273" r:id="rId19"/>
    <p:sldId id="274" r:id="rId20"/>
    <p:sldId id="283" r:id="rId21"/>
    <p:sldId id="284" r:id="rId22"/>
    <p:sldId id="289" r:id="rId23"/>
    <p:sldId id="290" r:id="rId24"/>
    <p:sldId id="292" r:id="rId25"/>
    <p:sldId id="293" r:id="rId26"/>
    <p:sldId id="294" r:id="rId27"/>
    <p:sldId id="295" r:id="rId28"/>
    <p:sldId id="296" r:id="rId29"/>
    <p:sldId id="298" r:id="rId30"/>
    <p:sldId id="275" r:id="rId31"/>
    <p:sldId id="277" r:id="rId32"/>
    <p:sldId id="311" r:id="rId33"/>
    <p:sldId id="312" r:id="rId34"/>
    <p:sldId id="313" r:id="rId35"/>
    <p:sldId id="314" r:id="rId36"/>
    <p:sldId id="280" r:id="rId37"/>
    <p:sldId id="281" r:id="rId38"/>
    <p:sldId id="310" r:id="rId39"/>
  </p:sldIdLst>
  <p:sldSz cx="12192000" cy="6858000"/>
  <p:notesSz cx="6858000" cy="9144000"/>
  <p:embeddedFontLst>
    <p:embeddedFont>
      <p:font typeface="Tahoma" panose="020B0604030504040204" pitchFamily="3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C2C5"/>
    <a:srgbClr val="1B2562"/>
    <a:srgbClr val="324698"/>
    <a:srgbClr val="1C2763"/>
    <a:srgbClr val="83B8E3"/>
    <a:srgbClr val="94DBEC"/>
    <a:srgbClr val="B1C55E"/>
    <a:srgbClr val="33B7B4"/>
    <a:srgbClr val="FFDB69"/>
    <a:srgbClr val="F26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255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667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702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559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9521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790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579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7052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368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180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360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019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205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9860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532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7808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77038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7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iw-I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 ותוכן">
    <p:bg>
      <p:bgPr>
        <a:solidFill>
          <a:srgbClr val="F5F2E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כותרת אנכית וטקסט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iw-I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כותרת מקטע עליונה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iw-I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שני תכנים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iw-I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השוואה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iw-I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iw-I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iw-I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תוכן עם כיתוב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iw-I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תמונה עם כיתוב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iw-I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כותרת וטקסט אנכי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iw-I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-I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iw-I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6.wdp"/><Relationship Id="rId2" Type="http://schemas.openxmlformats.org/officeDocument/2006/relationships/notesSlide" Target="../notesSlides/notesSlide16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4.png"/><Relationship Id="rId1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microsoft.com/office/2007/relationships/hdphoto" Target="../media/hdphoto12.wdp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microsoft.com/office/2007/relationships/hdphoto" Target="../media/hdphoto17.wd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55.png"/><Relationship Id="rId14" Type="http://schemas.microsoft.com/office/2007/relationships/hdphoto" Target="../media/hdphoto18.wdp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microsoft.com/office/2007/relationships/hdphoto" Target="../media/hdphoto17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55.png"/><Relationship Id="rId14" Type="http://schemas.microsoft.com/office/2007/relationships/hdphoto" Target="../media/hdphoto18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990600" y="772885"/>
            <a:ext cx="10161812" cy="5095873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958" y="649562"/>
            <a:ext cx="4219575" cy="42005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778727" y="4280617"/>
            <a:ext cx="10161812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buClr>
                <a:srgbClr val="F5F2E3"/>
              </a:buClr>
              <a:buSzPct val="25000"/>
              <a:buFont typeface="Tahoma"/>
              <a:buNone/>
            </a:pPr>
            <a:r>
              <a:rPr lang="iw-IL" sz="4000" b="1" i="0" u="none" strike="noStrike" cap="none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rPr>
              <a:t>החלטתם להירשם </a:t>
            </a:r>
            <a:r>
              <a:rPr lang="iw-IL" sz="4000" b="1" i="0" u="none" strike="noStrike" cap="none" dirty="0" smtClean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rPr>
              <a:t>לנחשון</a:t>
            </a:r>
            <a:r>
              <a:rPr lang="he-IL" sz="4000" b="1" i="0" u="none" strike="noStrike" cap="none" dirty="0" smtClean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r>
              <a:rPr lang="iw-IL" sz="4000" b="1" i="0" u="none" strike="noStrike" cap="none" dirty="0" smtClean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he-IL" sz="40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he-IL" sz="4000" b="1" dirty="0" smtClean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rPr>
              <a:t>מעולה!</a:t>
            </a:r>
            <a:endParaRPr lang="iw-IL" sz="5400" b="1" i="0" u="none" strike="noStrike" cap="none" dirty="0">
              <a:solidFill>
                <a:srgbClr val="D1D1D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1762" y="930378"/>
            <a:ext cx="5382986" cy="363889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757947" y="2057326"/>
            <a:ext cx="2433595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iw-IL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בטח יש לכם כמה </a:t>
            </a:r>
            <a:r>
              <a:rPr lang="iw-IL" sz="28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שאלות</a:t>
            </a:r>
            <a:r>
              <a:rPr lang="he-IL" sz="28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iw-IL" sz="28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iw-IL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גם לי</a:t>
            </a:r>
          </a:p>
        </p:txBody>
      </p:sp>
      <p:sp>
        <p:nvSpPr>
          <p:cNvPr id="2" name="מלבן 1"/>
          <p:cNvSpPr/>
          <p:nvPr/>
        </p:nvSpPr>
        <p:spPr>
          <a:xfrm>
            <a:off x="6274340" y="3754877"/>
            <a:ext cx="4416358" cy="525740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חונכות וירטואלית בעברית</a:t>
            </a:r>
            <a:endParaRPr lang="en-US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Shape 295"/>
          <p:cNvGrpSpPr/>
          <p:nvPr/>
        </p:nvGrpSpPr>
        <p:grpSpPr>
          <a:xfrm>
            <a:off x="838201" y="471781"/>
            <a:ext cx="11353798" cy="984706"/>
            <a:chOff x="838200" y="268193"/>
            <a:chExt cx="11353798" cy="984706"/>
          </a:xfrm>
        </p:grpSpPr>
        <p:grpSp>
          <p:nvGrpSpPr>
            <p:cNvPr id="296" name="Shape 296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297" name="Shape 297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Shape 298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9" name="Shape 299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ועוד קצת עליכם...</a:t>
              </a:r>
              <a:endParaRPr lang="iw-IL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00" name="Shape 300"/>
          <p:cNvGrpSpPr/>
          <p:nvPr/>
        </p:nvGrpSpPr>
        <p:grpSpPr>
          <a:xfrm>
            <a:off x="5181581" y="3852168"/>
            <a:ext cx="3076574" cy="2790825"/>
            <a:chOff x="6385003" y="4317714"/>
            <a:chExt cx="3076574" cy="2790825"/>
          </a:xfrm>
        </p:grpSpPr>
        <p:pic>
          <p:nvPicPr>
            <p:cNvPr id="301" name="Shape 3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85003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Shape 302"/>
            <p:cNvSpPr txBox="1"/>
            <p:nvPr/>
          </p:nvSpPr>
          <p:spPr>
            <a:xfrm>
              <a:off x="6754021" y="5231416"/>
              <a:ext cx="233853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אילו מקצועות אתם מגבירים?</a:t>
              </a:r>
            </a:p>
          </p:txBody>
        </p:sp>
      </p:grpSp>
      <p:grpSp>
        <p:nvGrpSpPr>
          <p:cNvPr id="303" name="Shape 303"/>
          <p:cNvGrpSpPr/>
          <p:nvPr/>
        </p:nvGrpSpPr>
        <p:grpSpPr>
          <a:xfrm>
            <a:off x="7538798" y="1432543"/>
            <a:ext cx="3076574" cy="2790825"/>
            <a:chOff x="9078253" y="4421700"/>
            <a:chExt cx="3076574" cy="2790825"/>
          </a:xfrm>
        </p:grpSpPr>
        <p:pic>
          <p:nvPicPr>
            <p:cNvPr id="304" name="Shape 30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8253" y="4421700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Shape 305"/>
            <p:cNvSpPr txBox="1"/>
            <p:nvPr/>
          </p:nvSpPr>
          <p:spPr>
            <a:xfrm>
              <a:off x="9474240" y="5540825"/>
              <a:ext cx="2085278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משפחה/חברים?</a:t>
              </a:r>
            </a:p>
          </p:txBody>
        </p:sp>
      </p:grpSp>
      <p:grpSp>
        <p:nvGrpSpPr>
          <p:cNvPr id="306" name="Shape 306"/>
          <p:cNvGrpSpPr/>
          <p:nvPr/>
        </p:nvGrpSpPr>
        <p:grpSpPr>
          <a:xfrm>
            <a:off x="2854952" y="1444516"/>
            <a:ext cx="3076574" cy="2790825"/>
            <a:chOff x="3748860" y="4317714"/>
            <a:chExt cx="3076574" cy="2790825"/>
          </a:xfrm>
        </p:grpSpPr>
        <p:pic>
          <p:nvPicPr>
            <p:cNvPr id="307" name="Shape 30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48860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Shape 308"/>
            <p:cNvSpPr txBox="1"/>
            <p:nvPr/>
          </p:nvSpPr>
          <p:spPr>
            <a:xfrm>
              <a:off x="4610291" y="5007723"/>
              <a:ext cx="1650741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מה התחביבים שלכם?</a:t>
              </a:r>
            </a:p>
          </p:txBody>
        </p:sp>
      </p:grpSp>
      <p:grpSp>
        <p:nvGrpSpPr>
          <p:cNvPr id="312" name="Shape 312"/>
          <p:cNvGrpSpPr/>
          <p:nvPr/>
        </p:nvGrpSpPr>
        <p:grpSpPr>
          <a:xfrm>
            <a:off x="641984" y="3703230"/>
            <a:ext cx="2800273" cy="3112317"/>
            <a:chOff x="162931" y="1989908"/>
            <a:chExt cx="2800273" cy="3303959"/>
          </a:xfrm>
        </p:grpSpPr>
        <p:pic>
          <p:nvPicPr>
            <p:cNvPr id="313" name="Shape 3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2931" y="1989908"/>
              <a:ext cx="2800273" cy="3303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Shape 314"/>
            <p:cNvSpPr txBox="1"/>
            <p:nvPr/>
          </p:nvSpPr>
          <p:spPr>
            <a:xfrm>
              <a:off x="696164" y="2891235"/>
              <a:ext cx="1679735" cy="10782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למה נרשמתם לנחשון?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Shape 319"/>
          <p:cNvGrpSpPr/>
          <p:nvPr/>
        </p:nvGrpSpPr>
        <p:grpSpPr>
          <a:xfrm>
            <a:off x="838201" y="471781"/>
            <a:ext cx="11353798" cy="984706"/>
            <a:chOff x="838200" y="268193"/>
            <a:chExt cx="11353798" cy="984706"/>
          </a:xfrm>
        </p:grpSpPr>
        <p:grpSp>
          <p:nvGrpSpPr>
            <p:cNvPr id="320" name="Shape 320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321" name="Shape 321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Shape 322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3" name="Shape 323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אם הייתם יכולים להיות עכשיו בכל מקום 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בעולם</a:t>
              </a: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,</a:t>
              </a:r>
              <a:b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איפה הייתם 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בוחרים</a:t>
              </a: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להיות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?</a:t>
              </a:r>
              <a:endParaRPr lang="iw-IL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4030" y="3852078"/>
            <a:ext cx="2695574" cy="261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Shape 325"/>
          <p:cNvGrpSpPr/>
          <p:nvPr/>
        </p:nvGrpSpPr>
        <p:grpSpPr>
          <a:xfrm>
            <a:off x="7490176" y="1559661"/>
            <a:ext cx="2695574" cy="2619375"/>
            <a:chOff x="582689" y="1600905"/>
            <a:chExt cx="2695574" cy="2619375"/>
          </a:xfrm>
        </p:grpSpPr>
        <p:pic>
          <p:nvPicPr>
            <p:cNvPr id="326" name="Shape 3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2689" y="1600905"/>
              <a:ext cx="2695574" cy="261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Shape 327"/>
            <p:cNvSpPr txBox="1"/>
            <p:nvPr/>
          </p:nvSpPr>
          <p:spPr>
            <a:xfrm>
              <a:off x="1233220" y="2311034"/>
              <a:ext cx="1394513" cy="923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משחק/ת כדורגל במגרש שלי</a:t>
              </a:r>
            </a:p>
          </p:txBody>
        </p:sp>
      </p:grpSp>
      <p:grpSp>
        <p:nvGrpSpPr>
          <p:cNvPr id="328" name="Shape 328"/>
          <p:cNvGrpSpPr/>
          <p:nvPr/>
        </p:nvGrpSpPr>
        <p:grpSpPr>
          <a:xfrm>
            <a:off x="4642360" y="1559662"/>
            <a:ext cx="2695574" cy="2619375"/>
            <a:chOff x="2819050" y="1645797"/>
            <a:chExt cx="2695574" cy="2619375"/>
          </a:xfrm>
        </p:grpSpPr>
        <p:pic>
          <p:nvPicPr>
            <p:cNvPr id="329" name="Shape 3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9050" y="1645797"/>
              <a:ext cx="2695574" cy="261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Shape 330"/>
            <p:cNvSpPr txBox="1"/>
            <p:nvPr/>
          </p:nvSpPr>
          <p:spPr>
            <a:xfrm>
              <a:off x="3486687" y="2587018"/>
              <a:ext cx="1394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דיסנילנד</a:t>
              </a:r>
            </a:p>
          </p:txBody>
        </p:sp>
      </p:grpSp>
      <p:sp>
        <p:nvSpPr>
          <p:cNvPr id="331" name="Shape 331"/>
          <p:cNvSpPr txBox="1"/>
          <p:nvPr/>
        </p:nvSpPr>
        <p:spPr>
          <a:xfrm>
            <a:off x="1933875" y="4675748"/>
            <a:ext cx="1394513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iw-IL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תשובה משלכם</a:t>
            </a:r>
          </a:p>
        </p:txBody>
      </p:sp>
      <p:grpSp>
        <p:nvGrpSpPr>
          <p:cNvPr id="332" name="Shape 332"/>
          <p:cNvGrpSpPr/>
          <p:nvPr/>
        </p:nvGrpSpPr>
        <p:grpSpPr>
          <a:xfrm>
            <a:off x="4490119" y="3925766"/>
            <a:ext cx="1838325" cy="2790825"/>
            <a:chOff x="5644482" y="4460412"/>
            <a:chExt cx="1838325" cy="2790825"/>
          </a:xfrm>
        </p:grpSpPr>
        <p:pic>
          <p:nvPicPr>
            <p:cNvPr id="333" name="Shape 3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44482" y="4460412"/>
              <a:ext cx="1838325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Shape 334"/>
            <p:cNvSpPr txBox="1"/>
            <p:nvPr/>
          </p:nvSpPr>
          <p:spPr>
            <a:xfrm>
              <a:off x="6010803" y="5299285"/>
              <a:ext cx="10595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בשיעור נחשון</a:t>
              </a:r>
            </a:p>
          </p:txBody>
        </p:sp>
      </p:grpSp>
      <p:grpSp>
        <p:nvGrpSpPr>
          <p:cNvPr id="335" name="Shape 335"/>
          <p:cNvGrpSpPr/>
          <p:nvPr/>
        </p:nvGrpSpPr>
        <p:grpSpPr>
          <a:xfrm>
            <a:off x="1883497" y="1456488"/>
            <a:ext cx="3076574" cy="2790825"/>
            <a:chOff x="5002037" y="1560070"/>
            <a:chExt cx="3076574" cy="2790825"/>
          </a:xfrm>
        </p:grpSpPr>
        <p:pic>
          <p:nvPicPr>
            <p:cNvPr id="336" name="Shape 3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02037" y="1560070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Shape 337"/>
            <p:cNvSpPr txBox="1"/>
            <p:nvPr/>
          </p:nvSpPr>
          <p:spPr>
            <a:xfrm>
              <a:off x="5734310" y="2571375"/>
              <a:ext cx="13945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הופעה </a:t>
              </a:r>
              <a:r>
                <a:rPr lang="he-IL" sz="18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בחו"ל</a:t>
              </a:r>
              <a:endParaRPr lang="iw-IL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38" name="Shape 338"/>
          <p:cNvGrpSpPr/>
          <p:nvPr/>
        </p:nvGrpSpPr>
        <p:grpSpPr>
          <a:xfrm>
            <a:off x="6244950" y="3766354"/>
            <a:ext cx="3076574" cy="2790825"/>
            <a:chOff x="7131900" y="4693794"/>
            <a:chExt cx="3076574" cy="2790825"/>
          </a:xfrm>
        </p:grpSpPr>
        <p:pic>
          <p:nvPicPr>
            <p:cNvPr id="339" name="Shape 33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31900" y="469379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Shape 340"/>
            <p:cNvSpPr txBox="1"/>
            <p:nvPr/>
          </p:nvSpPr>
          <p:spPr>
            <a:xfrm>
              <a:off x="7924028" y="5679710"/>
              <a:ext cx="14459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על שפת הבריכה\הים</a:t>
              </a:r>
            </a:p>
          </p:txBody>
        </p:sp>
      </p:grpSp>
      <p:grpSp>
        <p:nvGrpSpPr>
          <p:cNvPr id="341" name="Shape 341"/>
          <p:cNvGrpSpPr/>
          <p:nvPr/>
        </p:nvGrpSpPr>
        <p:grpSpPr>
          <a:xfrm>
            <a:off x="9106305" y="3769205"/>
            <a:ext cx="1838325" cy="2790825"/>
            <a:chOff x="9031834" y="3599023"/>
            <a:chExt cx="1838325" cy="2790825"/>
          </a:xfrm>
        </p:grpSpPr>
        <p:pic>
          <p:nvPicPr>
            <p:cNvPr id="342" name="Shape 3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31834" y="3599023"/>
              <a:ext cx="1838325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Shape 343"/>
            <p:cNvSpPr txBox="1"/>
            <p:nvPr/>
          </p:nvSpPr>
          <p:spPr>
            <a:xfrm>
              <a:off x="9231228" y="4644067"/>
              <a:ext cx="1394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ישן בבית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8227529" y="1391413"/>
            <a:ext cx="1979386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iw-IL" sz="1600">
                <a:solidFill>
                  <a:srgbClr val="FC715A"/>
                </a:solidFill>
                <a:latin typeface="Tahoma"/>
                <a:ea typeface="Tahoma"/>
                <a:cs typeface="Tahoma"/>
                <a:sym typeface="Tahoma"/>
              </a:rPr>
              <a:t>מיואש –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iw-IL" sz="1600">
                <a:solidFill>
                  <a:srgbClr val="FC715A"/>
                </a:solidFill>
                <a:latin typeface="Tahoma"/>
                <a:ea typeface="Tahoma"/>
                <a:cs typeface="Tahoma"/>
                <a:sym typeface="Tahoma"/>
              </a:rPr>
              <a:t>חסר מוטיבציה</a:t>
            </a:r>
          </a:p>
        </p:txBody>
      </p:sp>
      <p:cxnSp>
        <p:nvCxnSpPr>
          <p:cNvPr id="349" name="Shape 349"/>
          <p:cNvCxnSpPr/>
          <p:nvPr/>
        </p:nvCxnSpPr>
        <p:spPr>
          <a:xfrm rot="10800000">
            <a:off x="3263988" y="2043342"/>
            <a:ext cx="6792685" cy="0"/>
          </a:xfrm>
          <a:prstGeom prst="straightConnector1">
            <a:avLst/>
          </a:prstGeom>
          <a:noFill/>
          <a:ln w="57150" cap="flat" cmpd="sng">
            <a:solidFill>
              <a:srgbClr val="FFD96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0" name="Shape 350"/>
          <p:cNvSpPr txBox="1"/>
          <p:nvPr/>
        </p:nvSpPr>
        <p:spPr>
          <a:xfrm>
            <a:off x="2795871" y="1642205"/>
            <a:ext cx="1958657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iw-IL" sz="1600">
                <a:solidFill>
                  <a:srgbClr val="FC715A"/>
                </a:solidFill>
                <a:latin typeface="Tahoma"/>
                <a:ea typeface="Tahoma"/>
                <a:cs typeface="Tahoma"/>
                <a:sym typeface="Tahoma"/>
              </a:rPr>
              <a:t>החרשנית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8336293" y="3269269"/>
            <a:ext cx="1761857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iw-IL" sz="1600">
                <a:solidFill>
                  <a:srgbClr val="FC715A"/>
                </a:solidFill>
                <a:latin typeface="Tahoma"/>
                <a:ea typeface="Tahoma"/>
                <a:cs typeface="Tahoma"/>
                <a:sym typeface="Tahoma"/>
              </a:rPr>
              <a:t>המאורגן</a:t>
            </a:r>
          </a:p>
        </p:txBody>
      </p:sp>
      <p:cxnSp>
        <p:nvCxnSpPr>
          <p:cNvPr id="352" name="Shape 352"/>
          <p:cNvCxnSpPr/>
          <p:nvPr/>
        </p:nvCxnSpPr>
        <p:spPr>
          <a:xfrm rot="10800000">
            <a:off x="3263988" y="3711855"/>
            <a:ext cx="6792685" cy="0"/>
          </a:xfrm>
          <a:prstGeom prst="straightConnector1">
            <a:avLst/>
          </a:prstGeom>
          <a:noFill/>
          <a:ln w="57150" cap="flat" cmpd="sng">
            <a:solidFill>
              <a:srgbClr val="FFD96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3" name="Shape 353"/>
          <p:cNvSpPr txBox="1"/>
          <p:nvPr/>
        </p:nvSpPr>
        <p:spPr>
          <a:xfrm>
            <a:off x="2880661" y="3321118"/>
            <a:ext cx="1958657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iw-IL" sz="1600">
                <a:solidFill>
                  <a:srgbClr val="FC715A"/>
                </a:solidFill>
                <a:latin typeface="Tahoma"/>
                <a:ea typeface="Tahoma"/>
                <a:cs typeface="Tahoma"/>
                <a:sym typeface="Tahoma"/>
              </a:rPr>
              <a:t>המעופפת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8336293" y="5149516"/>
            <a:ext cx="1761857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iw-IL" sz="1600">
                <a:solidFill>
                  <a:srgbClr val="FC715A"/>
                </a:solidFill>
                <a:latin typeface="Tahoma"/>
                <a:ea typeface="Tahoma"/>
                <a:cs typeface="Tahoma"/>
                <a:sym typeface="Tahoma"/>
              </a:rPr>
              <a:t>הלחוץ</a:t>
            </a:r>
          </a:p>
        </p:txBody>
      </p:sp>
      <p:cxnSp>
        <p:nvCxnSpPr>
          <p:cNvPr id="355" name="Shape 355"/>
          <p:cNvCxnSpPr/>
          <p:nvPr/>
        </p:nvCxnSpPr>
        <p:spPr>
          <a:xfrm rot="10800000">
            <a:off x="3209210" y="5558984"/>
            <a:ext cx="6792685" cy="0"/>
          </a:xfrm>
          <a:prstGeom prst="straightConnector1">
            <a:avLst/>
          </a:prstGeom>
          <a:noFill/>
          <a:ln w="57150" cap="flat" cmpd="sng">
            <a:solidFill>
              <a:srgbClr val="FFD96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6" name="Shape 356"/>
          <p:cNvSpPr txBox="1"/>
          <p:nvPr/>
        </p:nvSpPr>
        <p:spPr>
          <a:xfrm>
            <a:off x="2966380" y="4983100"/>
            <a:ext cx="1958657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iw-IL" sz="1600" dirty="0" smtClean="0">
                <a:solidFill>
                  <a:srgbClr val="FC715A"/>
                </a:solidFill>
                <a:latin typeface="Tahoma"/>
                <a:ea typeface="Tahoma"/>
                <a:cs typeface="Tahoma"/>
                <a:sym typeface="Tahoma"/>
              </a:rPr>
              <a:t>הרגוע</a:t>
            </a:r>
            <a:r>
              <a:rPr lang="he-IL" sz="1600" dirty="0" smtClean="0">
                <a:solidFill>
                  <a:srgbClr val="FC715A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iw-IL" sz="1600" dirty="0" smtClean="0">
                <a:solidFill>
                  <a:srgbClr val="FC715A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iw-IL" sz="1600" dirty="0">
                <a:solidFill>
                  <a:srgbClr val="FC715A"/>
                </a:solidFill>
                <a:latin typeface="Tahoma"/>
                <a:ea typeface="Tahoma"/>
                <a:cs typeface="Tahoma"/>
                <a:sym typeface="Tahoma"/>
              </a:rPr>
              <a:t>בעל בטחון עצמי</a:t>
            </a:r>
          </a:p>
        </p:txBody>
      </p:sp>
      <p:grpSp>
        <p:nvGrpSpPr>
          <p:cNvPr id="357" name="Shape 357"/>
          <p:cNvGrpSpPr/>
          <p:nvPr/>
        </p:nvGrpSpPr>
        <p:grpSpPr>
          <a:xfrm>
            <a:off x="838201" y="218253"/>
            <a:ext cx="11353798" cy="984706"/>
            <a:chOff x="838200" y="268193"/>
            <a:chExt cx="11353798" cy="984706"/>
          </a:xfrm>
        </p:grpSpPr>
        <p:grpSp>
          <p:nvGrpSpPr>
            <p:cNvPr id="358" name="Shape 358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359" name="Shape 359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Shape 360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1" name="Shape 361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איפה אתם על הסקאלה במקצוע של נחשון?....</a:t>
              </a:r>
            </a:p>
          </p:txBody>
        </p:sp>
      </p:grpSp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014" y="1152785"/>
            <a:ext cx="1654868" cy="563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7237" y="1152785"/>
            <a:ext cx="1806570" cy="5738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Shape 368"/>
          <p:cNvGrpSpPr/>
          <p:nvPr/>
        </p:nvGrpSpPr>
        <p:grpSpPr>
          <a:xfrm>
            <a:off x="838201" y="471781"/>
            <a:ext cx="11353798" cy="984706"/>
            <a:chOff x="838200" y="268193"/>
            <a:chExt cx="11353798" cy="984706"/>
          </a:xfrm>
        </p:grpSpPr>
        <p:grpSp>
          <p:nvGrpSpPr>
            <p:cNvPr id="369" name="Shape 369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370" name="Shape 370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Shape 371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2" name="Shape 372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עם יד על 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הלב</a:t>
              </a: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,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מה דעתכם על המקצוע שנרשמתם</a:t>
              </a:r>
            </a:p>
          </p:txBody>
        </p:sp>
      </p:grpSp>
      <p:grpSp>
        <p:nvGrpSpPr>
          <p:cNvPr id="373" name="Shape 373"/>
          <p:cNvGrpSpPr/>
          <p:nvPr/>
        </p:nvGrpSpPr>
        <p:grpSpPr>
          <a:xfrm>
            <a:off x="2915637" y="3690036"/>
            <a:ext cx="4089732" cy="3091630"/>
            <a:chOff x="6385003" y="4317714"/>
            <a:chExt cx="3076574" cy="2790825"/>
          </a:xfrm>
        </p:grpSpPr>
        <p:pic>
          <p:nvPicPr>
            <p:cNvPr id="374" name="Shape 3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85003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Shape 375"/>
            <p:cNvSpPr txBox="1"/>
            <p:nvPr/>
          </p:nvSpPr>
          <p:spPr>
            <a:xfrm rot="21207379">
              <a:off x="6713843" y="5272391"/>
              <a:ext cx="2338537" cy="916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he-IL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סבבה, לא הדרך האהובה עלי ביותר להעביר את הזמן</a:t>
              </a:r>
              <a:endParaRPr lang="iw-I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Shape 376"/>
          <p:cNvGrpSpPr/>
          <p:nvPr/>
        </p:nvGrpSpPr>
        <p:grpSpPr>
          <a:xfrm>
            <a:off x="7976783" y="3776639"/>
            <a:ext cx="3665090" cy="3304404"/>
            <a:chOff x="9078253" y="4421700"/>
            <a:chExt cx="3076574" cy="2790825"/>
          </a:xfrm>
        </p:grpSpPr>
        <p:pic>
          <p:nvPicPr>
            <p:cNvPr id="377" name="Shape 37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8253" y="4421700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Shape 378"/>
            <p:cNvSpPr txBox="1"/>
            <p:nvPr/>
          </p:nvSpPr>
          <p:spPr>
            <a:xfrm>
              <a:off x="9513466" y="5363363"/>
              <a:ext cx="2085278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מוציא אותי </a:t>
              </a:r>
              <a:r>
                <a:rPr lang="iw-IL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מדעתי</a:t>
              </a:r>
              <a:r>
                <a:rPr lang="he-IL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iw-IL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המקצוע </a:t>
              </a:r>
              <a:r>
                <a:rPr lang="iw-IL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הכי קשה </a:t>
              </a:r>
              <a:r>
                <a:rPr lang="iw-IL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שיש</a:t>
              </a:r>
              <a:endParaRPr lang="iw-I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Shape 379"/>
          <p:cNvGrpSpPr/>
          <p:nvPr/>
        </p:nvGrpSpPr>
        <p:grpSpPr>
          <a:xfrm>
            <a:off x="1055492" y="1505613"/>
            <a:ext cx="3591933" cy="2964922"/>
            <a:chOff x="3748860" y="4317714"/>
            <a:chExt cx="3076574" cy="2790825"/>
          </a:xfrm>
        </p:grpSpPr>
        <p:pic>
          <p:nvPicPr>
            <p:cNvPr id="380" name="Shape 38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48860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Shape 381"/>
            <p:cNvSpPr txBox="1"/>
            <p:nvPr/>
          </p:nvSpPr>
          <p:spPr>
            <a:xfrm>
              <a:off x="4528557" y="5248121"/>
              <a:ext cx="1794880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משהו שצריך לעבור ואין מה לעשות</a:t>
              </a:r>
            </a:p>
          </p:txBody>
        </p:sp>
      </p:grpSp>
      <p:grpSp>
        <p:nvGrpSpPr>
          <p:cNvPr id="382" name="Shape 382"/>
          <p:cNvGrpSpPr/>
          <p:nvPr/>
        </p:nvGrpSpPr>
        <p:grpSpPr>
          <a:xfrm>
            <a:off x="5351491" y="1242808"/>
            <a:ext cx="4022377" cy="3648783"/>
            <a:chOff x="1469983" y="3459755"/>
            <a:chExt cx="4022377" cy="3648783"/>
          </a:xfrm>
        </p:grpSpPr>
        <p:pic>
          <p:nvPicPr>
            <p:cNvPr id="383" name="Shape 38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69983" y="3459755"/>
              <a:ext cx="4022377" cy="36487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Shape 384"/>
            <p:cNvSpPr txBox="1"/>
            <p:nvPr/>
          </p:nvSpPr>
          <p:spPr>
            <a:xfrm>
              <a:off x="2756342" y="4468538"/>
              <a:ext cx="1449658" cy="16312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אם הייתי יכול הייתי מתחתן </a:t>
              </a:r>
              <a:r>
                <a:rPr lang="iw-IL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</a:t>
              </a:r>
              <a:r>
                <a:rPr lang="he-IL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י</a:t>
              </a:r>
              <a:r>
                <a:rPr lang="iw-IL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תו</a:t>
              </a:r>
              <a:r>
                <a:rPr lang="he-IL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iw-IL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w-IL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מת עלי ואני מת עליו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Shape 389"/>
          <p:cNvGrpSpPr/>
          <p:nvPr/>
        </p:nvGrpSpPr>
        <p:grpSpPr>
          <a:xfrm>
            <a:off x="838201" y="263331"/>
            <a:ext cx="11353798" cy="984706"/>
            <a:chOff x="838200" y="268193"/>
            <a:chExt cx="11353798" cy="984706"/>
          </a:xfrm>
        </p:grpSpPr>
        <p:grpSp>
          <p:nvGrpSpPr>
            <p:cNvPr id="390" name="Shape 390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391" name="Shape 391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Shape 392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" name="Shape 393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מה היית רוצה שיהיה בשיעור נחשון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?</a:t>
              </a:r>
              <a:endParaRPr lang="iw-IL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372" y="1631854"/>
            <a:ext cx="4140625" cy="297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5082" y="4629591"/>
            <a:ext cx="1774803" cy="178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6776" y="1677140"/>
            <a:ext cx="4140625" cy="297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3925" y="4539296"/>
            <a:ext cx="1764479" cy="184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819" y="1654698"/>
            <a:ext cx="4140625" cy="297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4510" y="4652032"/>
            <a:ext cx="1904464" cy="1762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Shape 389"/>
          <p:cNvGrpSpPr/>
          <p:nvPr/>
        </p:nvGrpSpPr>
        <p:grpSpPr>
          <a:xfrm>
            <a:off x="838201" y="263331"/>
            <a:ext cx="11353798" cy="984706"/>
            <a:chOff x="838200" y="268193"/>
            <a:chExt cx="11353798" cy="984706"/>
          </a:xfrm>
        </p:grpSpPr>
        <p:grpSp>
          <p:nvGrpSpPr>
            <p:cNvPr id="390" name="Shape 390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391" name="Shape 391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Shape 392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" name="Shape 393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ומה אנחנו צריכים לעשות בשביל שנצליח?</a:t>
              </a:r>
              <a:endParaRPr lang="iw-IL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372" y="1631854"/>
            <a:ext cx="4140625" cy="297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6776" y="1677140"/>
            <a:ext cx="4140625" cy="297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819" y="1654698"/>
            <a:ext cx="4140625" cy="297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Kids wearing colorful costumes of different superheroes retro set isolat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33" b="89457" l="55911" r="76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71" t="57348" r="21723" b="9668"/>
          <a:stretch/>
        </p:blipFill>
        <p:spPr bwMode="auto">
          <a:xfrm rot="20292533">
            <a:off x="9380550" y="4856092"/>
            <a:ext cx="1799771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ids wearing colorful costumes of different superheroes retro set isolate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1" b="49521" l="39457" r="56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42101" b="50047"/>
          <a:stretch/>
        </p:blipFill>
        <p:spPr bwMode="auto">
          <a:xfrm rot="20719784">
            <a:off x="1337761" y="4495414"/>
            <a:ext cx="1465943" cy="19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ids wearing colorful costumes of different superheroes retro set isolate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16" b="94569" l="9585" r="246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6" t="50901" r="73209" b="1516"/>
          <a:stretch/>
        </p:blipFill>
        <p:spPr bwMode="auto">
          <a:xfrm>
            <a:off x="5099945" y="4697318"/>
            <a:ext cx="1814286" cy="18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489"/>
          <p:cNvSpPr/>
          <p:nvPr/>
        </p:nvSpPr>
        <p:spPr>
          <a:xfrm>
            <a:off x="8567968" y="1739353"/>
            <a:ext cx="3384000" cy="2088000"/>
          </a:xfrm>
          <a:prstGeom prst="roundRect">
            <a:avLst/>
          </a:prstGeom>
          <a:solidFill>
            <a:srgbClr val="33B7B4"/>
          </a:solidFill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algn="ctr" rtl="1"/>
            <a:r>
              <a:rPr lang="iw-IL" sz="2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קובעים יום ושעה </a:t>
            </a:r>
            <a:r>
              <a:rPr lang="he-IL" sz="2200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קבועים </a:t>
            </a:r>
            <a:r>
              <a:rPr lang="iw-IL" sz="2200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שמתאימים </a:t>
            </a:r>
            <a:r>
              <a:rPr lang="iw-IL" sz="2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לכוווווולם</a:t>
            </a:r>
            <a:endParaRPr sz="22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8" name="Shape 489"/>
          <p:cNvSpPr/>
          <p:nvPr/>
        </p:nvSpPr>
        <p:spPr>
          <a:xfrm>
            <a:off x="4420578" y="1739353"/>
            <a:ext cx="3384000" cy="2088000"/>
          </a:xfrm>
          <a:prstGeom prst="roundRect">
            <a:avLst/>
          </a:prstGeom>
          <a:solidFill>
            <a:srgbClr val="FC715A"/>
          </a:solidFill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algn="ctr" rtl="1"/>
            <a:r>
              <a:rPr lang="he-IL" sz="2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מעדכנים מראש על </a:t>
            </a:r>
            <a:r>
              <a:rPr lang="he-IL" sz="2200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שינויים, בהקדם האפשרי</a:t>
            </a:r>
            <a:endParaRPr sz="22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9" name="Shape 489"/>
          <p:cNvSpPr/>
          <p:nvPr/>
        </p:nvSpPr>
        <p:spPr>
          <a:xfrm>
            <a:off x="260758" y="1739353"/>
            <a:ext cx="3384000" cy="2088000"/>
          </a:xfrm>
          <a:prstGeom prst="roundRect">
            <a:avLst/>
          </a:prstGeom>
          <a:solidFill>
            <a:srgbClr val="4DBD99"/>
          </a:solidFill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algn="ctr" rtl="1"/>
            <a:r>
              <a:rPr lang="he-IL" sz="2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עונים לכל ההודעות, כולל תזכורות לשיעורים</a:t>
            </a:r>
          </a:p>
        </p:txBody>
      </p:sp>
      <p:sp>
        <p:nvSpPr>
          <p:cNvPr id="20" name="Shape 489"/>
          <p:cNvSpPr/>
          <p:nvPr/>
        </p:nvSpPr>
        <p:spPr>
          <a:xfrm>
            <a:off x="8568197" y="4458619"/>
            <a:ext cx="3383543" cy="2086710"/>
          </a:xfrm>
          <a:prstGeom prst="roundRect">
            <a:avLst/>
          </a:prstGeom>
          <a:solidFill>
            <a:srgbClr val="F26769"/>
          </a:solidFill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algn="ctr" rtl="1"/>
            <a:r>
              <a:rPr lang="he-IL" sz="2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מגיעים בזמן </a:t>
            </a:r>
            <a:r>
              <a:rPr lang="he-IL" sz="2200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לשיעורים, מתחברים 10 דקות לפני</a:t>
            </a:r>
            <a:endParaRPr lang="he-IL" sz="22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1" name="Shape 489"/>
          <p:cNvSpPr/>
          <p:nvPr/>
        </p:nvSpPr>
        <p:spPr>
          <a:xfrm>
            <a:off x="4420807" y="4458619"/>
            <a:ext cx="3383543" cy="2086710"/>
          </a:xfrm>
          <a:prstGeom prst="roundRect">
            <a:avLst/>
          </a:prstGeom>
          <a:solidFill>
            <a:srgbClr val="83B8E3"/>
          </a:solidFill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algn="ctr" rtl="1"/>
            <a:r>
              <a:rPr lang="he-IL" sz="2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שולחים לפני השיעור שיעורי </a:t>
            </a:r>
            <a:r>
              <a:rPr lang="he-IL" sz="2200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בית/נושא </a:t>
            </a:r>
            <a:r>
              <a:rPr lang="he-IL" sz="2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לתרגול</a:t>
            </a:r>
          </a:p>
        </p:txBody>
      </p:sp>
      <p:sp>
        <p:nvSpPr>
          <p:cNvPr id="22" name="Shape 489"/>
          <p:cNvSpPr/>
          <p:nvPr/>
        </p:nvSpPr>
        <p:spPr>
          <a:xfrm>
            <a:off x="260987" y="4458619"/>
            <a:ext cx="3383543" cy="2086710"/>
          </a:xfrm>
          <a:prstGeom prst="roundRect">
            <a:avLst/>
          </a:prstGeom>
          <a:solidFill>
            <a:srgbClr val="FFDB69"/>
          </a:solidFill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algn="ctr" rtl="1"/>
            <a:r>
              <a:rPr lang="he-IL" sz="2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בשיעור פעילים </a:t>
            </a:r>
            <a:r>
              <a:rPr lang="he-IL" sz="2200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ולומדים ביחד </a:t>
            </a:r>
            <a:r>
              <a:rPr lang="he-IL" sz="2200" dirty="0" err="1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באוירה</a:t>
            </a:r>
            <a:r>
              <a:rPr lang="he-IL" sz="2200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טובה</a:t>
            </a:r>
            <a:endParaRPr lang="he-IL" sz="22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2050" name="Picture 2" descr="https://static.thenounproject.com/png/2491956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27" y="4694982"/>
            <a:ext cx="872462" cy="87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thenounproject.com/png/2575629-200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47" y="4694982"/>
            <a:ext cx="872462" cy="87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thenounproject.com/png/949895-200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737" y="4694982"/>
            <a:ext cx="872462" cy="87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.thenounproject.com/png/988424-200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3" y="1937372"/>
            <a:ext cx="929490" cy="92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5680987" y="1993904"/>
            <a:ext cx="842233" cy="816427"/>
            <a:chOff x="5680987" y="1993904"/>
            <a:chExt cx="842233" cy="816427"/>
          </a:xfrm>
        </p:grpSpPr>
        <p:pic>
          <p:nvPicPr>
            <p:cNvPr id="2058" name="Picture 10" descr="https://static.thenounproject.com/png/2250821-200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793" y="1993904"/>
              <a:ext cx="816427" cy="816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אליפסה 1"/>
            <p:cNvSpPr/>
            <p:nvPr/>
          </p:nvSpPr>
          <p:spPr>
            <a:xfrm>
              <a:off x="6157319" y="2050235"/>
              <a:ext cx="324000" cy="324000"/>
            </a:xfrm>
            <a:prstGeom prst="ellipse">
              <a:avLst/>
            </a:prstGeom>
            <a:solidFill>
              <a:srgbClr val="33B7B4"/>
            </a:solidFill>
            <a:ln>
              <a:noFill/>
            </a:ln>
          </p:spPr>
          <p:txBody>
            <a:bodyPr wrap="square" lIns="0" tIns="45700" rIns="0" bIns="45700" anchor="b" anchorCtr="0">
              <a:noAutofit/>
            </a:bodyPr>
            <a:lstStyle/>
            <a:p>
              <a:pPr algn="ctr" rtl="1"/>
              <a:endPara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אליפסה 42"/>
            <p:cNvSpPr/>
            <p:nvPr/>
          </p:nvSpPr>
          <p:spPr>
            <a:xfrm>
              <a:off x="5745186" y="2437966"/>
              <a:ext cx="324000" cy="324000"/>
            </a:xfrm>
            <a:prstGeom prst="ellipse">
              <a:avLst/>
            </a:prstGeom>
            <a:solidFill>
              <a:srgbClr val="33B7B4"/>
            </a:solidFill>
            <a:ln>
              <a:noFill/>
            </a:ln>
          </p:spPr>
          <p:txBody>
            <a:bodyPr wrap="square" lIns="0" tIns="45700" rIns="0" bIns="45700" anchor="b" anchorCtr="0">
              <a:noAutofit/>
            </a:bodyPr>
            <a:lstStyle/>
            <a:p>
              <a:pPr algn="ctr" rtl="1"/>
              <a:endPara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60" name="Picture 12" descr="https://static.thenounproject.com/png/2627281-200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733" y="2070952"/>
              <a:ext cx="342353" cy="34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" descr="https://static.thenounproject.com/png/2627281-200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987" y="2443795"/>
              <a:ext cx="342353" cy="34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2" name="Picture 14" descr="https://static.thenounproject.com/png/2297052-200.pn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246" y="1910395"/>
            <a:ext cx="983444" cy="9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Shape 389"/>
          <p:cNvGrpSpPr/>
          <p:nvPr/>
        </p:nvGrpSpPr>
        <p:grpSpPr>
          <a:xfrm>
            <a:off x="838201" y="263331"/>
            <a:ext cx="11353798" cy="984706"/>
            <a:chOff x="838200" y="268193"/>
            <a:chExt cx="11353798" cy="984706"/>
          </a:xfrm>
        </p:grpSpPr>
        <p:grpSp>
          <p:nvGrpSpPr>
            <p:cNvPr id="28" name="Shape 390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30" name="Shape 391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Shape 392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Shape 393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 algn="ctr" rtl="1">
                <a:lnSpc>
                  <a:spcPct val="90000"/>
                </a:lnSpc>
                <a:buClr>
                  <a:srgbClr val="F5F2E3"/>
                </a:buClr>
                <a:buSzPct val="25000"/>
              </a:pP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הדברים שחייבים 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לקרות בשביל שזה </a:t>
              </a: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יעבוד</a:t>
              </a:r>
              <a:endParaRPr lang="he-IL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3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05" name="Shape 4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Shape 4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מתרגלים בכיף </a:t>
              </a: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ב- </a:t>
              </a:r>
              <a:r>
                <a:rPr lang="en-US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WebEx</a:t>
              </a:r>
              <a:endParaRPr lang="iw-IL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4029" y="0"/>
            <a:ext cx="6219825" cy="682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4294967295"/>
          </p:nvPr>
        </p:nvSpPr>
        <p:spPr>
          <a:xfrm>
            <a:off x="3499273" y="3087403"/>
            <a:ext cx="5079977" cy="619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w-IL" sz="238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תבדקו שהמיקרופון שלכם על </a:t>
            </a:r>
            <a:r>
              <a:rPr lang="iw-IL" sz="2380" b="1" i="0" u="none" strike="noStrike" cap="none" dirty="0">
                <a:solidFill>
                  <a:srgbClr val="FC715A"/>
                </a:solidFill>
                <a:latin typeface="Tahoma"/>
                <a:ea typeface="Tahoma"/>
                <a:cs typeface="Tahoma"/>
                <a:sym typeface="Tahoma"/>
              </a:rPr>
              <a:t>ON</a:t>
            </a:r>
          </a:p>
        </p:txBody>
      </p:sp>
      <p:grpSp>
        <p:nvGrpSpPr>
          <p:cNvPr id="418" name="Shape 418"/>
          <p:cNvGrpSpPr/>
          <p:nvPr/>
        </p:nvGrpSpPr>
        <p:grpSpPr>
          <a:xfrm>
            <a:off x="8795383" y="2786557"/>
            <a:ext cx="3527501" cy="984706"/>
            <a:chOff x="838200" y="268193"/>
            <a:chExt cx="11353798" cy="984706"/>
          </a:xfrm>
        </p:grpSpPr>
        <p:grpSp>
          <p:nvGrpSpPr>
            <p:cNvPr id="419" name="Shape 419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20" name="Shape 420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Shape 421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2" name="Shape 422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שומעים אותי?</a:t>
              </a:r>
            </a:p>
          </p:txBody>
        </p:sp>
      </p:grpSp>
      <p:pic>
        <p:nvPicPr>
          <p:cNvPr id="423" name="Shape 4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79933"/>
            <a:ext cx="12192000" cy="35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008" y="3706853"/>
            <a:ext cx="3267075" cy="390525"/>
          </a:xfrm>
          <a:prstGeom prst="rect">
            <a:avLst/>
          </a:prstGeom>
        </p:spPr>
      </p:pic>
      <p:grpSp>
        <p:nvGrpSpPr>
          <p:cNvPr id="13" name="Shape 419"/>
          <p:cNvGrpSpPr/>
          <p:nvPr/>
        </p:nvGrpSpPr>
        <p:grpSpPr>
          <a:xfrm rot="5400000">
            <a:off x="7244263" y="4360392"/>
            <a:ext cx="826477" cy="141870"/>
            <a:chOff x="838201" y="365124"/>
            <a:chExt cx="11353798" cy="984704"/>
          </a:xfrm>
        </p:grpSpPr>
        <p:sp>
          <p:nvSpPr>
            <p:cNvPr id="15" name="Shape 420"/>
            <p:cNvSpPr/>
            <p:nvPr/>
          </p:nvSpPr>
          <p:spPr>
            <a:xfrm>
              <a:off x="1680752" y="365125"/>
              <a:ext cx="10511246" cy="984704"/>
            </a:xfrm>
            <a:prstGeom prst="rect">
              <a:avLst/>
            </a:prstGeom>
            <a:solidFill>
              <a:srgbClr val="38C2C5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421"/>
            <p:cNvSpPr/>
            <p:nvPr/>
          </p:nvSpPr>
          <p:spPr>
            <a:xfrm rot="-5400000">
              <a:off x="767124" y="436201"/>
              <a:ext cx="984704" cy="842550"/>
            </a:xfrm>
            <a:prstGeom prst="triangle">
              <a:avLst>
                <a:gd name="adj" fmla="val 50000"/>
              </a:avLst>
            </a:prstGeom>
            <a:solidFill>
              <a:srgbClr val="38C2C5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4294967295"/>
          </p:nvPr>
        </p:nvSpPr>
        <p:spPr>
          <a:xfrm>
            <a:off x="1680751" y="1816233"/>
            <a:ext cx="8834848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כולם רואים את המסגרת האדומה של המצגת?</a:t>
            </a:r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אפשר להגדיל ולהקטין </a:t>
            </a:r>
            <a:r>
              <a:rPr lang="iw-IL" sz="24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עם</a:t>
            </a:r>
            <a:endParaRPr lang="he-IL" sz="24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he-IL" sz="24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e-IL" sz="24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בצד השמאלי התחתון של המסך</a:t>
            </a:r>
            <a:r>
              <a:rPr lang="iw-IL" sz="24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iw-IL"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29" name="Shape 429"/>
          <p:cNvCxnSpPr/>
          <p:nvPr/>
        </p:nvCxnSpPr>
        <p:spPr>
          <a:xfrm rot="10800000">
            <a:off x="1533524" y="47626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0" name="Shape 430"/>
          <p:cNvCxnSpPr/>
          <p:nvPr/>
        </p:nvCxnSpPr>
        <p:spPr>
          <a:xfrm rot="10800000">
            <a:off x="1523999" y="6829425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1" name="Shape 431"/>
          <p:cNvCxnSpPr/>
          <p:nvPr/>
        </p:nvCxnSpPr>
        <p:spPr>
          <a:xfrm>
            <a:off x="1533525" y="47626"/>
            <a:ext cx="0" cy="6781798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2" name="Shape 432"/>
          <p:cNvCxnSpPr/>
          <p:nvPr/>
        </p:nvCxnSpPr>
        <p:spPr>
          <a:xfrm>
            <a:off x="10668000" y="47626"/>
            <a:ext cx="0" cy="6810374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434" name="Shape 434"/>
          <p:cNvGrpSpPr/>
          <p:nvPr/>
        </p:nvGrpSpPr>
        <p:grpSpPr>
          <a:xfrm>
            <a:off x="838201" y="471781"/>
            <a:ext cx="11353798" cy="984706"/>
            <a:chOff x="838200" y="268193"/>
            <a:chExt cx="11353798" cy="984706"/>
          </a:xfrm>
        </p:grpSpPr>
        <p:grpSp>
          <p:nvGrpSpPr>
            <p:cNvPr id="435" name="Shape 43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Shape 43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8" name="Shape 43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נוודא שכולנו רואים את התמונה המלאה</a:t>
              </a: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07" y="2828192"/>
            <a:ext cx="2895600" cy="3048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123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329486" y="4097841"/>
            <a:ext cx="2762162" cy="250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Shape 131"/>
          <p:cNvGrpSpPr/>
          <p:nvPr/>
        </p:nvGrpSpPr>
        <p:grpSpPr>
          <a:xfrm>
            <a:off x="4502379" y="1075448"/>
            <a:ext cx="4225750" cy="3833266"/>
            <a:chOff x="2599683" y="4317714"/>
            <a:chExt cx="4225750" cy="3833266"/>
          </a:xfrm>
        </p:grpSpPr>
        <p:pic>
          <p:nvPicPr>
            <p:cNvPr id="32" name="Shape 132"/>
            <p:cNvPicPr preferRelativeResize="0"/>
            <p:nvPr/>
          </p:nvPicPr>
          <p:blipFill rotWithShape="1">
            <a:blip r:embed="rId4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2599683" y="4317714"/>
              <a:ext cx="4225750" cy="3833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Shape 133"/>
            <p:cNvSpPr txBox="1"/>
            <p:nvPr/>
          </p:nvSpPr>
          <p:spPr>
            <a:xfrm>
              <a:off x="3766242" y="5616462"/>
              <a:ext cx="213865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he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מאיפה אני בארץ (במקור)?</a:t>
              </a:r>
              <a:endParaRPr lang="iw-IL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4" name="Shape 146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/>
        </p:blipFill>
        <p:spPr>
          <a:xfrm>
            <a:off x="1816756" y="3955237"/>
            <a:ext cx="3076574" cy="279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148"/>
          <p:cNvGrpSpPr/>
          <p:nvPr/>
        </p:nvGrpSpPr>
        <p:grpSpPr>
          <a:xfrm>
            <a:off x="1260529" y="1277421"/>
            <a:ext cx="3076574" cy="2790825"/>
            <a:chOff x="-1379119" y="1689957"/>
            <a:chExt cx="3076574" cy="2790825"/>
          </a:xfrm>
        </p:grpSpPr>
        <p:pic>
          <p:nvPicPr>
            <p:cNvPr id="36" name="Shape 149"/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-1379119" y="1689957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Shape 150"/>
            <p:cNvSpPr txBox="1"/>
            <p:nvPr/>
          </p:nvSpPr>
          <p:spPr>
            <a:xfrm>
              <a:off x="-1010101" y="2478956"/>
              <a:ext cx="2338537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he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משהו שלא הרבה אנשים יודעים עלי</a:t>
              </a:r>
              <a:endParaRPr lang="iw-IL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1" name="Shape 134"/>
          <p:cNvGrpSpPr/>
          <p:nvPr/>
        </p:nvGrpSpPr>
        <p:grpSpPr>
          <a:xfrm>
            <a:off x="8382942" y="1451426"/>
            <a:ext cx="3076574" cy="2790825"/>
            <a:chOff x="1469983" y="4317714"/>
            <a:chExt cx="3076574" cy="2790825"/>
          </a:xfrm>
        </p:grpSpPr>
        <p:pic>
          <p:nvPicPr>
            <p:cNvPr id="42" name="Shape 135"/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1469983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Shape 136"/>
            <p:cNvSpPr txBox="1"/>
            <p:nvPr/>
          </p:nvSpPr>
          <p:spPr>
            <a:xfrm>
              <a:off x="2248638" y="5248146"/>
              <a:ext cx="159115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he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איפ</a:t>
              </a:r>
              <a:r>
                <a:rPr lang="he-IL" sz="20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ה אני גר/ה היום? </a:t>
              </a:r>
              <a:endParaRPr lang="iw-IL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4" name="Shape 134"/>
          <p:cNvGrpSpPr/>
          <p:nvPr/>
        </p:nvGrpSpPr>
        <p:grpSpPr>
          <a:xfrm>
            <a:off x="4896291" y="4168773"/>
            <a:ext cx="3076574" cy="2790825"/>
            <a:chOff x="1469983" y="4317714"/>
            <a:chExt cx="3076574" cy="2790825"/>
          </a:xfrm>
        </p:grpSpPr>
        <p:pic>
          <p:nvPicPr>
            <p:cNvPr id="45" name="Shape 135"/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1469983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Shape 136"/>
            <p:cNvSpPr txBox="1"/>
            <p:nvPr/>
          </p:nvSpPr>
          <p:spPr>
            <a:xfrm>
              <a:off x="2176068" y="5248146"/>
              <a:ext cx="159115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he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מה אני לומד/ת ואיפה? </a:t>
              </a:r>
              <a:endParaRPr lang="iw-IL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7" name="Shape 136"/>
          <p:cNvSpPr txBox="1"/>
          <p:nvPr/>
        </p:nvSpPr>
        <p:spPr>
          <a:xfrm>
            <a:off x="8914990" y="4642762"/>
            <a:ext cx="1591153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 rtl="1">
              <a:buSzPct val="25000"/>
            </a:pPr>
            <a:r>
              <a:rPr lang="he-IL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מה התחביבים שלי?</a:t>
            </a:r>
          </a:p>
        </p:txBody>
      </p:sp>
      <p:sp>
        <p:nvSpPr>
          <p:cNvPr id="48" name="Shape 136"/>
          <p:cNvSpPr txBox="1"/>
          <p:nvPr/>
        </p:nvSpPr>
        <p:spPr>
          <a:xfrm>
            <a:off x="2577755" y="4782784"/>
            <a:ext cx="1591153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he-IL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מה הגיל שלי?</a:t>
            </a:r>
            <a:endParaRPr lang="iw-IL"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9" name="Shape 212"/>
          <p:cNvGrpSpPr/>
          <p:nvPr/>
        </p:nvGrpSpPr>
        <p:grpSpPr>
          <a:xfrm>
            <a:off x="838201" y="471781"/>
            <a:ext cx="11353798" cy="984706"/>
            <a:chOff x="838200" y="268193"/>
            <a:chExt cx="11353798" cy="984706"/>
          </a:xfrm>
        </p:grpSpPr>
        <p:grpSp>
          <p:nvGrpSpPr>
            <p:cNvPr id="50" name="Shape 213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52" name="Shape 214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Shape 215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" name="Shape 216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 algn="ctr" rtl="1">
                <a:lnSpc>
                  <a:spcPct val="90000"/>
                </a:lnSpc>
                <a:buClr>
                  <a:srgbClr val="F5F2E3"/>
                </a:buClr>
                <a:buSzPct val="25000"/>
              </a:pP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מה הייתם רוצים לדעת עלי?</a:t>
              </a:r>
              <a:endParaRPr lang="iw-IL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05" name="Shape 4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Shape 4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3200" b="1" dirty="0" err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Webex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– </a:t>
              </a: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איך נראה?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10" name="תמונה 9">
            <a:extLst>
              <a:ext uri="{FF2B5EF4-FFF2-40B4-BE49-F238E27FC236}">
                <a16:creationId xmlns:a16="http://schemas.microsoft.com/office/drawing/2014/main" id="{05EA8EDB-D12D-4AC7-BBC8-38628B335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055"/>
          <a:stretch/>
        </p:blipFill>
        <p:spPr>
          <a:xfrm>
            <a:off x="213063" y="2174490"/>
            <a:ext cx="9001125" cy="3455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מלבן 1"/>
          <p:cNvSpPr/>
          <p:nvPr/>
        </p:nvSpPr>
        <p:spPr>
          <a:xfrm>
            <a:off x="7000924" y="2862859"/>
            <a:ext cx="2213264" cy="1301718"/>
          </a:xfrm>
          <a:prstGeom prst="rect">
            <a:avLst/>
          </a:prstGeom>
          <a:noFill/>
          <a:ln w="19050">
            <a:solidFill>
              <a:srgbClr val="38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7000924" y="4309332"/>
            <a:ext cx="2213264" cy="1176150"/>
          </a:xfrm>
          <a:prstGeom prst="rect">
            <a:avLst/>
          </a:prstGeom>
          <a:noFill/>
          <a:ln w="19050">
            <a:solidFill>
              <a:srgbClr val="38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לבן 14"/>
          <p:cNvSpPr/>
          <p:nvPr/>
        </p:nvSpPr>
        <p:spPr>
          <a:xfrm>
            <a:off x="212527" y="2138402"/>
            <a:ext cx="2727283" cy="455355"/>
          </a:xfrm>
          <a:prstGeom prst="rect">
            <a:avLst/>
          </a:prstGeom>
          <a:noFill/>
          <a:ln w="19050">
            <a:solidFill>
              <a:srgbClr val="38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3144425" y="2126988"/>
            <a:ext cx="1047429" cy="482885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 smtClean="0"/>
              <a:t>תפריטים</a:t>
            </a:r>
            <a:endParaRPr lang="en-US" sz="1600" dirty="0"/>
          </a:p>
        </p:txBody>
      </p:sp>
      <p:sp>
        <p:nvSpPr>
          <p:cNvPr id="21" name="משולש שווה-שוקיים 20"/>
          <p:cNvSpPr/>
          <p:nvPr/>
        </p:nvSpPr>
        <p:spPr>
          <a:xfrm rot="16200000">
            <a:off x="2862429" y="2331274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static.thenounproject.com/png/66041-2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343184"/>
            <a:ext cx="1331110" cy="13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מלבן 24"/>
          <p:cNvSpPr/>
          <p:nvPr/>
        </p:nvSpPr>
        <p:spPr>
          <a:xfrm>
            <a:off x="9569609" y="4309332"/>
            <a:ext cx="1475763" cy="1176150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 smtClean="0"/>
              <a:t>צ'אט </a:t>
            </a:r>
            <a:r>
              <a:rPr lang="he-IL" sz="1600" dirty="0" err="1" smtClean="0"/>
              <a:t>ואימוג'ים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(תכתבו אם לא שומעים אתכם)</a:t>
            </a:r>
            <a:endParaRPr lang="en-US" sz="1600" dirty="0"/>
          </a:p>
        </p:txBody>
      </p:sp>
      <p:sp>
        <p:nvSpPr>
          <p:cNvPr id="26" name="מלבן 25"/>
          <p:cNvSpPr/>
          <p:nvPr/>
        </p:nvSpPr>
        <p:spPr>
          <a:xfrm>
            <a:off x="9569608" y="2862859"/>
            <a:ext cx="1475763" cy="1301718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 smtClean="0"/>
              <a:t>משתתפים</a:t>
            </a:r>
            <a:endParaRPr lang="en-US" sz="1600" dirty="0"/>
          </a:p>
        </p:txBody>
      </p:sp>
      <p:sp>
        <p:nvSpPr>
          <p:cNvPr id="27" name="משולש שווה-שוקיים 26"/>
          <p:cNvSpPr/>
          <p:nvPr/>
        </p:nvSpPr>
        <p:spPr>
          <a:xfrm rot="16200000">
            <a:off x="9291146" y="3468862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שולש שווה-שוקיים 27"/>
          <p:cNvSpPr/>
          <p:nvPr/>
        </p:nvSpPr>
        <p:spPr>
          <a:xfrm rot="16200000">
            <a:off x="9291146" y="4828270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05" name="Shape 4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Shape 4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3200" b="1" dirty="0" err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Webex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– בדיקת סאונד 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" name="תמונה 2">
            <a:extLst>
              <a:ext uri="{FF2B5EF4-FFF2-40B4-BE49-F238E27FC236}">
                <a16:creationId xmlns:a16="http://schemas.microsoft.com/office/drawing/2014/main" id="{6B53572B-9CB3-4FAB-8F86-9074BBDB8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781" b="38055"/>
          <a:stretch/>
        </p:blipFill>
        <p:spPr>
          <a:xfrm>
            <a:off x="3054936" y="1670846"/>
            <a:ext cx="8975139" cy="31518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A55E052-63B1-41EC-8FD5-0934EFE42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4" y="3509818"/>
            <a:ext cx="2652141" cy="30383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מלבן 10"/>
          <p:cNvSpPr/>
          <p:nvPr/>
        </p:nvSpPr>
        <p:spPr>
          <a:xfrm>
            <a:off x="5753528" y="1670846"/>
            <a:ext cx="1613043" cy="487055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1600" dirty="0" smtClean="0"/>
              <a:t>תחת </a:t>
            </a:r>
            <a:r>
              <a:rPr lang="en-US" sz="1600" dirty="0" smtClean="0"/>
              <a:t>Audio</a:t>
            </a:r>
            <a:endParaRPr lang="en-US" sz="1600" dirty="0"/>
          </a:p>
        </p:txBody>
      </p:sp>
      <p:sp>
        <p:nvSpPr>
          <p:cNvPr id="12" name="משולש שווה-שוקיים 11"/>
          <p:cNvSpPr/>
          <p:nvPr/>
        </p:nvSpPr>
        <p:spPr>
          <a:xfrm rot="16200000">
            <a:off x="5454510" y="1860373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static.thenounproject.com/png/2763022-200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24" y="604523"/>
            <a:ext cx="764569" cy="7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05" name="Shape 4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Shape 4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en-US" sz="3200" b="1" dirty="0" err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Webex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– סרגל הכלים 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7170" name="Picture 2" descr="https://static.thenounproject.com/png/260291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57" y="605637"/>
            <a:ext cx="836488" cy="8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639"/>
          <a:stretch/>
        </p:blipFill>
        <p:spPr>
          <a:xfrm>
            <a:off x="2947574" y="1730817"/>
            <a:ext cx="9124950" cy="29442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71C5767-0BEB-4D6B-8120-8C3AB581353D}"/>
              </a:ext>
            </a:extLst>
          </p:cNvPr>
          <p:cNvSpPr/>
          <p:nvPr/>
        </p:nvSpPr>
        <p:spPr>
          <a:xfrm>
            <a:off x="2947575" y="2291136"/>
            <a:ext cx="1634700" cy="308225"/>
          </a:xfrm>
          <a:prstGeom prst="rect">
            <a:avLst/>
          </a:prstGeom>
          <a:noFill/>
          <a:ln w="19050">
            <a:solidFill>
              <a:srgbClr val="38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0D9A61B-810B-4D02-86E5-C672312A8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079" y="3014184"/>
            <a:ext cx="4135434" cy="1017222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3227507" y="1754010"/>
            <a:ext cx="1047429" cy="339406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כלים</a:t>
            </a:r>
            <a:endParaRPr lang="en-US" dirty="0"/>
          </a:p>
        </p:txBody>
      </p:sp>
      <p:sp>
        <p:nvSpPr>
          <p:cNvPr id="21" name="משולש שווה-שוקיים 20"/>
          <p:cNvSpPr/>
          <p:nvPr/>
        </p:nvSpPr>
        <p:spPr>
          <a:xfrm rot="10800000">
            <a:off x="3558079" y="2142821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21" t="25953" r="79474" b="63238"/>
          <a:stretch/>
        </p:blipFill>
        <p:spPr>
          <a:xfrm>
            <a:off x="4549860" y="3482026"/>
            <a:ext cx="575353" cy="5548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5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05" name="Shape 4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Shape 4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en-US" sz="3200" b="1" dirty="0" err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Webex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– סרגל הכלים 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7170" name="Picture 2" descr="https://static.thenounproject.com/png/260291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57" y="605637"/>
            <a:ext cx="836488" cy="8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639"/>
          <a:stretch/>
        </p:blipFill>
        <p:spPr>
          <a:xfrm>
            <a:off x="2947574" y="1730817"/>
            <a:ext cx="9124950" cy="29442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71C5767-0BEB-4D6B-8120-8C3AB581353D}"/>
              </a:ext>
            </a:extLst>
          </p:cNvPr>
          <p:cNvSpPr/>
          <p:nvPr/>
        </p:nvSpPr>
        <p:spPr>
          <a:xfrm>
            <a:off x="2947575" y="2291136"/>
            <a:ext cx="1634700" cy="308225"/>
          </a:xfrm>
          <a:prstGeom prst="rect">
            <a:avLst/>
          </a:prstGeom>
          <a:noFill/>
          <a:ln w="19050">
            <a:solidFill>
              <a:srgbClr val="38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0D9A61B-810B-4D02-86E5-C672312A8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079" y="3014184"/>
            <a:ext cx="4135434" cy="1017222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3227507" y="1754010"/>
            <a:ext cx="1047429" cy="339406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כלים</a:t>
            </a:r>
            <a:endParaRPr lang="en-US" dirty="0"/>
          </a:p>
        </p:txBody>
      </p:sp>
      <p:sp>
        <p:nvSpPr>
          <p:cNvPr id="21" name="משולש שווה-שוקיים 20"/>
          <p:cNvSpPr/>
          <p:nvPr/>
        </p:nvSpPr>
        <p:spPr>
          <a:xfrm rot="10800000">
            <a:off x="3558079" y="2142821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21" t="25953" r="79474" b="63238"/>
          <a:stretch/>
        </p:blipFill>
        <p:spPr>
          <a:xfrm>
            <a:off x="4549860" y="3482026"/>
            <a:ext cx="575353" cy="554806"/>
          </a:xfrm>
          <a:prstGeom prst="rect">
            <a:avLst/>
          </a:prstGeom>
          <a:ln>
            <a:noFill/>
          </a:ln>
        </p:spPr>
      </p:pic>
      <p:sp>
        <p:nvSpPr>
          <p:cNvPr id="16" name="מלבן 15"/>
          <p:cNvSpPr/>
          <p:nvPr/>
        </p:nvSpPr>
        <p:spPr>
          <a:xfrm>
            <a:off x="3764925" y="3700213"/>
            <a:ext cx="1405967" cy="1844244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e-IL" sz="1600" dirty="0"/>
              <a:t>לכל כלי בסרגל הכלים יש תפריט. כדי לפתוח אותו, יש ללחוץ על החץ הקטן מימין לכלי</a:t>
            </a:r>
          </a:p>
        </p:txBody>
      </p:sp>
      <p:sp>
        <p:nvSpPr>
          <p:cNvPr id="18" name="משולש שווה-שוקיים 17"/>
          <p:cNvSpPr/>
          <p:nvPr/>
        </p:nvSpPr>
        <p:spPr>
          <a:xfrm>
            <a:off x="4335609" y="3518175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05" name="Shape 4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Shape 4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en-US" sz="3200" b="1" dirty="0" err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Webex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– סרגל הכלים 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7170" name="Picture 2" descr="https://static.thenounproject.com/png/260291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57" y="605637"/>
            <a:ext cx="836488" cy="8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639"/>
          <a:stretch/>
        </p:blipFill>
        <p:spPr>
          <a:xfrm>
            <a:off x="2947574" y="1730817"/>
            <a:ext cx="9124950" cy="29442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71C5767-0BEB-4D6B-8120-8C3AB581353D}"/>
              </a:ext>
            </a:extLst>
          </p:cNvPr>
          <p:cNvSpPr/>
          <p:nvPr/>
        </p:nvSpPr>
        <p:spPr>
          <a:xfrm>
            <a:off x="2947575" y="2291136"/>
            <a:ext cx="1634700" cy="308225"/>
          </a:xfrm>
          <a:prstGeom prst="rect">
            <a:avLst/>
          </a:prstGeom>
          <a:noFill/>
          <a:ln w="19050">
            <a:solidFill>
              <a:srgbClr val="38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0D9A61B-810B-4D02-86E5-C672312A8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079" y="3014184"/>
            <a:ext cx="4135434" cy="1017222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3227507" y="1754010"/>
            <a:ext cx="1047429" cy="339406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כלים</a:t>
            </a:r>
            <a:endParaRPr lang="en-US" dirty="0"/>
          </a:p>
        </p:txBody>
      </p:sp>
      <p:sp>
        <p:nvSpPr>
          <p:cNvPr id="21" name="משולש שווה-שוקיים 20"/>
          <p:cNvSpPr/>
          <p:nvPr/>
        </p:nvSpPr>
        <p:spPr>
          <a:xfrm rot="10800000">
            <a:off x="3558079" y="2142821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21" t="25953" r="79474" b="63238"/>
          <a:stretch/>
        </p:blipFill>
        <p:spPr>
          <a:xfrm>
            <a:off x="4549860" y="3482026"/>
            <a:ext cx="575353" cy="554806"/>
          </a:xfrm>
          <a:prstGeom prst="rect">
            <a:avLst/>
          </a:prstGeom>
          <a:ln>
            <a:noFill/>
          </a:ln>
        </p:spPr>
      </p:pic>
      <p:sp>
        <p:nvSpPr>
          <p:cNvPr id="36" name="מלבן 35"/>
          <p:cNvSpPr/>
          <p:nvPr/>
        </p:nvSpPr>
        <p:spPr>
          <a:xfrm>
            <a:off x="2947573" y="2573779"/>
            <a:ext cx="2030565" cy="339406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הוספת תיבת טקסט </a:t>
            </a:r>
          </a:p>
        </p:txBody>
      </p:sp>
      <p:sp>
        <p:nvSpPr>
          <p:cNvPr id="37" name="משולש שווה-שוקיים 36"/>
          <p:cNvSpPr/>
          <p:nvPr/>
        </p:nvSpPr>
        <p:spPr>
          <a:xfrm rot="10800000">
            <a:off x="4618138" y="2963327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05" name="Shape 4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Shape 4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en-US" sz="3200" b="1" dirty="0" err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Webex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– סרגל הכלים 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7170" name="Picture 2" descr="https://static.thenounproject.com/png/260291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57" y="605637"/>
            <a:ext cx="836488" cy="8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639"/>
          <a:stretch/>
        </p:blipFill>
        <p:spPr>
          <a:xfrm>
            <a:off x="2947574" y="1730817"/>
            <a:ext cx="9124950" cy="29442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71C5767-0BEB-4D6B-8120-8C3AB581353D}"/>
              </a:ext>
            </a:extLst>
          </p:cNvPr>
          <p:cNvSpPr/>
          <p:nvPr/>
        </p:nvSpPr>
        <p:spPr>
          <a:xfrm>
            <a:off x="2947575" y="2291136"/>
            <a:ext cx="1634700" cy="308225"/>
          </a:xfrm>
          <a:prstGeom prst="rect">
            <a:avLst/>
          </a:prstGeom>
          <a:noFill/>
          <a:ln w="19050">
            <a:solidFill>
              <a:srgbClr val="38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0D9A61B-810B-4D02-86E5-C672312A8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079" y="3014184"/>
            <a:ext cx="4135434" cy="1017222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3227507" y="1754010"/>
            <a:ext cx="1047429" cy="339406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כלים</a:t>
            </a:r>
            <a:endParaRPr lang="en-US" dirty="0"/>
          </a:p>
        </p:txBody>
      </p:sp>
      <p:sp>
        <p:nvSpPr>
          <p:cNvPr id="21" name="משולש שווה-שוקיים 20"/>
          <p:cNvSpPr/>
          <p:nvPr/>
        </p:nvSpPr>
        <p:spPr>
          <a:xfrm rot="10800000">
            <a:off x="3558079" y="2142821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21" t="25953" r="79474" b="63238"/>
          <a:stretch/>
        </p:blipFill>
        <p:spPr>
          <a:xfrm>
            <a:off x="4549860" y="3482026"/>
            <a:ext cx="575353" cy="554806"/>
          </a:xfrm>
          <a:prstGeom prst="rect">
            <a:avLst/>
          </a:prstGeom>
          <a:ln>
            <a:noFill/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6E52314-5874-41CB-ACC4-E6527B4B0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507" y="3625010"/>
            <a:ext cx="816741" cy="451532"/>
          </a:xfrm>
          <a:prstGeom prst="rect">
            <a:avLst/>
          </a:prstGeom>
        </p:spPr>
      </p:pic>
      <p:sp>
        <p:nvSpPr>
          <p:cNvPr id="38" name="מלבן 37"/>
          <p:cNvSpPr/>
          <p:nvPr/>
        </p:nvSpPr>
        <p:spPr>
          <a:xfrm>
            <a:off x="4665375" y="4182116"/>
            <a:ext cx="919677" cy="645314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הוספת קו ישר</a:t>
            </a:r>
          </a:p>
        </p:txBody>
      </p:sp>
      <p:sp>
        <p:nvSpPr>
          <p:cNvPr id="39" name="משולש שווה-שוקיים 38"/>
          <p:cNvSpPr/>
          <p:nvPr/>
        </p:nvSpPr>
        <p:spPr>
          <a:xfrm>
            <a:off x="4945213" y="4026174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05" name="Shape 4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Shape 4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en-US" sz="3200" b="1" dirty="0" err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Webex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– סרגל הכלים 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7170" name="Picture 2" descr="https://static.thenounproject.com/png/260291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57" y="605637"/>
            <a:ext cx="836488" cy="8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639"/>
          <a:stretch/>
        </p:blipFill>
        <p:spPr>
          <a:xfrm>
            <a:off x="2947574" y="1730817"/>
            <a:ext cx="9124950" cy="29442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71C5767-0BEB-4D6B-8120-8C3AB581353D}"/>
              </a:ext>
            </a:extLst>
          </p:cNvPr>
          <p:cNvSpPr/>
          <p:nvPr/>
        </p:nvSpPr>
        <p:spPr>
          <a:xfrm>
            <a:off x="2947575" y="2291136"/>
            <a:ext cx="1634700" cy="308225"/>
          </a:xfrm>
          <a:prstGeom prst="rect">
            <a:avLst/>
          </a:prstGeom>
          <a:noFill/>
          <a:ln w="19050">
            <a:solidFill>
              <a:srgbClr val="38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0D9A61B-810B-4D02-86E5-C672312A8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079" y="3014184"/>
            <a:ext cx="4135434" cy="101722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6ED9EFB-2A89-410C-B192-8F70508BE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1539" y="3511255"/>
            <a:ext cx="946201" cy="463312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3227507" y="1754010"/>
            <a:ext cx="1047429" cy="339406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כלים</a:t>
            </a:r>
            <a:endParaRPr lang="en-US" dirty="0"/>
          </a:p>
        </p:txBody>
      </p:sp>
      <p:sp>
        <p:nvSpPr>
          <p:cNvPr id="21" name="משולש שווה-שוקיים 20"/>
          <p:cNvSpPr/>
          <p:nvPr/>
        </p:nvSpPr>
        <p:spPr>
          <a:xfrm rot="10800000">
            <a:off x="3558079" y="2142821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21" t="25953" r="79474" b="63238"/>
          <a:stretch/>
        </p:blipFill>
        <p:spPr>
          <a:xfrm>
            <a:off x="4549860" y="3482026"/>
            <a:ext cx="575353" cy="554806"/>
          </a:xfrm>
          <a:prstGeom prst="rect">
            <a:avLst/>
          </a:prstGeom>
          <a:ln>
            <a:noFill/>
          </a:ln>
        </p:spPr>
      </p:pic>
      <p:sp>
        <p:nvSpPr>
          <p:cNvPr id="40" name="מלבן 39"/>
          <p:cNvSpPr/>
          <p:nvPr/>
        </p:nvSpPr>
        <p:spPr>
          <a:xfrm>
            <a:off x="5538457" y="4140484"/>
            <a:ext cx="1107810" cy="1817921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/>
              <a:t>הוספת </a:t>
            </a:r>
            <a:r>
              <a:rPr lang="he-IL" sz="1600" dirty="0" smtClean="0"/>
              <a:t>צורות (לחיצה על </a:t>
            </a:r>
            <a:r>
              <a:rPr lang="en-US" sz="1600" dirty="0" smtClean="0"/>
              <a:t>shift  </a:t>
            </a:r>
            <a:r>
              <a:rPr lang="he-IL" sz="1600" dirty="0"/>
              <a:t>יוצרת צורות סימטריות)</a:t>
            </a:r>
          </a:p>
        </p:txBody>
      </p:sp>
      <p:sp>
        <p:nvSpPr>
          <p:cNvPr id="41" name="משולש שווה-שוקיים 40"/>
          <p:cNvSpPr/>
          <p:nvPr/>
        </p:nvSpPr>
        <p:spPr>
          <a:xfrm>
            <a:off x="5877911" y="3977406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05" name="Shape 4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Shape 4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en-US" sz="3200" b="1" dirty="0" err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Webex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– סרגל הכלים 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7170" name="Picture 2" descr="https://static.thenounproject.com/png/260291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57" y="605637"/>
            <a:ext cx="836488" cy="8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639"/>
          <a:stretch/>
        </p:blipFill>
        <p:spPr>
          <a:xfrm>
            <a:off x="2947574" y="1730817"/>
            <a:ext cx="9124950" cy="29442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71C5767-0BEB-4D6B-8120-8C3AB581353D}"/>
              </a:ext>
            </a:extLst>
          </p:cNvPr>
          <p:cNvSpPr/>
          <p:nvPr/>
        </p:nvSpPr>
        <p:spPr>
          <a:xfrm>
            <a:off x="2947575" y="2291136"/>
            <a:ext cx="1634700" cy="308225"/>
          </a:xfrm>
          <a:prstGeom prst="rect">
            <a:avLst/>
          </a:prstGeom>
          <a:noFill/>
          <a:ln w="19050">
            <a:solidFill>
              <a:srgbClr val="38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0D9A61B-810B-4D02-86E5-C672312A8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079" y="3014184"/>
            <a:ext cx="4135434" cy="101722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F34BFB8-D460-453E-8486-C3B46852A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688" y="3522795"/>
            <a:ext cx="419254" cy="55646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D829C92-5507-4087-A805-613B328AF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603" y="3522795"/>
            <a:ext cx="812083" cy="870089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3227507" y="1754010"/>
            <a:ext cx="1047429" cy="339406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כלים</a:t>
            </a:r>
            <a:endParaRPr lang="en-US" dirty="0"/>
          </a:p>
        </p:txBody>
      </p:sp>
      <p:sp>
        <p:nvSpPr>
          <p:cNvPr id="21" name="משולש שווה-שוקיים 20"/>
          <p:cNvSpPr/>
          <p:nvPr/>
        </p:nvSpPr>
        <p:spPr>
          <a:xfrm rot="10800000">
            <a:off x="3558079" y="2142821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21" t="25953" r="79474" b="63238"/>
          <a:stretch/>
        </p:blipFill>
        <p:spPr>
          <a:xfrm>
            <a:off x="4549860" y="3482026"/>
            <a:ext cx="575353" cy="554806"/>
          </a:xfrm>
          <a:prstGeom prst="rect">
            <a:avLst/>
          </a:prstGeom>
          <a:ln>
            <a:noFill/>
          </a:ln>
        </p:spPr>
      </p:pic>
      <p:sp>
        <p:nvSpPr>
          <p:cNvPr id="42" name="מלבן 41"/>
          <p:cNvSpPr/>
          <p:nvPr/>
        </p:nvSpPr>
        <p:spPr>
          <a:xfrm>
            <a:off x="5083621" y="1754011"/>
            <a:ext cx="1414114" cy="1155834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/>
              <a:t>החלפה ממרקר עבה לעיפרון דק וחזרה</a:t>
            </a:r>
          </a:p>
        </p:txBody>
      </p:sp>
      <p:sp>
        <p:nvSpPr>
          <p:cNvPr id="43" name="משולש שווה-שוקיים 42"/>
          <p:cNvSpPr/>
          <p:nvPr/>
        </p:nvSpPr>
        <p:spPr>
          <a:xfrm rot="10800000">
            <a:off x="6137734" y="2959986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מלבן 43"/>
          <p:cNvSpPr/>
          <p:nvPr/>
        </p:nvSpPr>
        <p:spPr>
          <a:xfrm>
            <a:off x="6568566" y="1742570"/>
            <a:ext cx="1414114" cy="1155834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/>
              <a:t>שינוי צבע (בהיר משמש כמרקר)</a:t>
            </a:r>
          </a:p>
        </p:txBody>
      </p:sp>
      <p:sp>
        <p:nvSpPr>
          <p:cNvPr id="45" name="משולש שווה-שוקיים 44"/>
          <p:cNvSpPr/>
          <p:nvPr/>
        </p:nvSpPr>
        <p:spPr>
          <a:xfrm rot="10800000">
            <a:off x="6749376" y="2948545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05" name="Shape 4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Shape 4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en-US" sz="3200" b="1" dirty="0" err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Webex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– סרגל הכלים 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7170" name="Picture 2" descr="https://static.thenounproject.com/png/260291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57" y="605637"/>
            <a:ext cx="836488" cy="8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639"/>
          <a:stretch/>
        </p:blipFill>
        <p:spPr>
          <a:xfrm>
            <a:off x="2947574" y="1730817"/>
            <a:ext cx="9124950" cy="29442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71C5767-0BEB-4D6B-8120-8C3AB581353D}"/>
              </a:ext>
            </a:extLst>
          </p:cNvPr>
          <p:cNvSpPr/>
          <p:nvPr/>
        </p:nvSpPr>
        <p:spPr>
          <a:xfrm>
            <a:off x="2947575" y="2291136"/>
            <a:ext cx="1634700" cy="308225"/>
          </a:xfrm>
          <a:prstGeom prst="rect">
            <a:avLst/>
          </a:prstGeom>
          <a:noFill/>
          <a:ln w="19050">
            <a:solidFill>
              <a:srgbClr val="38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0D9A61B-810B-4D02-86E5-C672312A8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079" y="3014184"/>
            <a:ext cx="4135434" cy="101722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096F542-5F41-44C1-9660-C1C26366D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009" y="3502597"/>
            <a:ext cx="2190750" cy="1323975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3227507" y="1754010"/>
            <a:ext cx="1047429" cy="339406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כלים</a:t>
            </a:r>
            <a:endParaRPr lang="en-US" dirty="0"/>
          </a:p>
        </p:txBody>
      </p:sp>
      <p:sp>
        <p:nvSpPr>
          <p:cNvPr id="21" name="משולש שווה-שוקיים 20"/>
          <p:cNvSpPr/>
          <p:nvPr/>
        </p:nvSpPr>
        <p:spPr>
          <a:xfrm rot="10800000">
            <a:off x="3558079" y="2142821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5A08F570-65C0-46B4-9485-585B23708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21" t="25953" r="79474" b="63238"/>
          <a:stretch/>
        </p:blipFill>
        <p:spPr>
          <a:xfrm>
            <a:off x="4549860" y="3482026"/>
            <a:ext cx="575353" cy="554806"/>
          </a:xfrm>
          <a:prstGeom prst="rect">
            <a:avLst/>
          </a:prstGeom>
          <a:ln>
            <a:noFill/>
          </a:ln>
        </p:spPr>
      </p:pic>
      <p:sp>
        <p:nvSpPr>
          <p:cNvPr id="46" name="מלבן 45"/>
          <p:cNvSpPr/>
          <p:nvPr/>
        </p:nvSpPr>
        <p:spPr>
          <a:xfrm>
            <a:off x="8034050" y="3079977"/>
            <a:ext cx="995190" cy="339406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 smtClean="0"/>
              <a:t>מחיקה</a:t>
            </a:r>
            <a:endParaRPr lang="he-IL" sz="1600" dirty="0"/>
          </a:p>
        </p:txBody>
      </p:sp>
      <p:sp>
        <p:nvSpPr>
          <p:cNvPr id="47" name="משולש שווה-שוקיים 46"/>
          <p:cNvSpPr/>
          <p:nvPr/>
        </p:nvSpPr>
        <p:spPr>
          <a:xfrm rot="16200000">
            <a:off x="7751792" y="3197901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05" name="Shape 4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Shape 4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en-US" sz="3200" b="1" dirty="0" err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Webex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– </a:t>
              </a: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שמירה בשם ל </a:t>
              </a:r>
              <a:r>
                <a:rPr lang="en-US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PDF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1" name="תמונה 20"/>
          <p:cNvPicPr>
            <a:picLocks noChangeAspect="1"/>
          </p:cNvPicPr>
          <p:nvPr/>
        </p:nvPicPr>
        <p:blipFill rotWithShape="1">
          <a:blip r:embed="rId3"/>
          <a:srcRect b="9004"/>
          <a:stretch/>
        </p:blipFill>
        <p:spPr>
          <a:xfrm>
            <a:off x="7651480" y="1683561"/>
            <a:ext cx="3757729" cy="42578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194" name="Picture 2" descr="https://static.thenounproject.com/png/2766370-2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80" y="698858"/>
            <a:ext cx="619761" cy="6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751" y="1683561"/>
            <a:ext cx="5676900" cy="3695700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9438640" y="6224410"/>
            <a:ext cx="1508044" cy="339406"/>
          </a:xfrm>
          <a:prstGeom prst="rect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1600" dirty="0" smtClean="0"/>
              <a:t>לבחור ב </a:t>
            </a:r>
            <a:r>
              <a:rPr lang="en-US" sz="1600" dirty="0" smtClean="0"/>
              <a:t>PDF</a:t>
            </a:r>
            <a:endParaRPr lang="en-US" sz="1600" dirty="0"/>
          </a:p>
        </p:txBody>
      </p:sp>
      <p:sp>
        <p:nvSpPr>
          <p:cNvPr id="14" name="משולש שווה-שוקיים 13"/>
          <p:cNvSpPr/>
          <p:nvPr/>
        </p:nvSpPr>
        <p:spPr>
          <a:xfrm>
            <a:off x="9999519" y="6044261"/>
            <a:ext cx="360000" cy="108000"/>
          </a:xfrm>
          <a:prstGeom prst="triangle">
            <a:avLst/>
          </a:prstGeom>
          <a:solidFill>
            <a:srgbClr val="38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9282" y="1942935"/>
            <a:ext cx="2762162" cy="250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8908585" y="2742646"/>
            <a:ext cx="2085278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iw-IL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בחו"ל</a:t>
            </a:r>
          </a:p>
        </p:txBody>
      </p:sp>
      <p:grpSp>
        <p:nvGrpSpPr>
          <p:cNvPr id="125" name="Shape 125"/>
          <p:cNvGrpSpPr/>
          <p:nvPr/>
        </p:nvGrpSpPr>
        <p:grpSpPr>
          <a:xfrm>
            <a:off x="3121516" y="4109683"/>
            <a:ext cx="3076574" cy="2790825"/>
            <a:chOff x="6498598" y="4550457"/>
            <a:chExt cx="3076574" cy="2790825"/>
          </a:xfrm>
        </p:grpSpPr>
        <p:pic>
          <p:nvPicPr>
            <p:cNvPr id="126" name="Shape 1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8598" y="4550457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Shape 127"/>
            <p:cNvSpPr txBox="1"/>
            <p:nvPr/>
          </p:nvSpPr>
          <p:spPr>
            <a:xfrm>
              <a:off x="7046163" y="5364894"/>
              <a:ext cx="20852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במעונות של האוניברסיטה</a:t>
              </a:r>
            </a:p>
          </p:txBody>
        </p:sp>
      </p:grpSp>
      <p:grpSp>
        <p:nvGrpSpPr>
          <p:cNvPr id="128" name="Shape 128"/>
          <p:cNvGrpSpPr/>
          <p:nvPr/>
        </p:nvGrpSpPr>
        <p:grpSpPr>
          <a:xfrm>
            <a:off x="6745655" y="4215986"/>
            <a:ext cx="3076574" cy="2790825"/>
            <a:chOff x="9078253" y="4421700"/>
            <a:chExt cx="3076574" cy="2790825"/>
          </a:xfrm>
        </p:grpSpPr>
        <p:pic>
          <p:nvPicPr>
            <p:cNvPr id="129" name="Shape 1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78253" y="4421700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Shape 130"/>
            <p:cNvSpPr txBox="1"/>
            <p:nvPr/>
          </p:nvSpPr>
          <p:spPr>
            <a:xfrm>
              <a:off x="9463410" y="5297285"/>
              <a:ext cx="20852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בבית של ההורים</a:t>
              </a:r>
            </a:p>
          </p:txBody>
        </p:sp>
      </p:grpSp>
      <p:grpSp>
        <p:nvGrpSpPr>
          <p:cNvPr id="131" name="Shape 131"/>
          <p:cNvGrpSpPr/>
          <p:nvPr/>
        </p:nvGrpSpPr>
        <p:grpSpPr>
          <a:xfrm>
            <a:off x="790325" y="1188491"/>
            <a:ext cx="4225750" cy="3833266"/>
            <a:chOff x="2599683" y="4317714"/>
            <a:chExt cx="4225750" cy="3833266"/>
          </a:xfrm>
        </p:grpSpPr>
        <p:pic>
          <p:nvPicPr>
            <p:cNvPr id="132" name="Shape 13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99683" y="4317714"/>
              <a:ext cx="4225750" cy="3833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Shape 133"/>
            <p:cNvSpPr txBox="1"/>
            <p:nvPr/>
          </p:nvSpPr>
          <p:spPr>
            <a:xfrm>
              <a:off x="3766242" y="5616462"/>
              <a:ext cx="213865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בדירה עם שותפים </a:t>
              </a:r>
            </a:p>
          </p:txBody>
        </p:sp>
      </p:grpSp>
      <p:grpSp>
        <p:nvGrpSpPr>
          <p:cNvPr id="134" name="Shape 134"/>
          <p:cNvGrpSpPr/>
          <p:nvPr/>
        </p:nvGrpSpPr>
        <p:grpSpPr>
          <a:xfrm>
            <a:off x="4845065" y="1710205"/>
            <a:ext cx="3076574" cy="2790825"/>
            <a:chOff x="1469983" y="4317714"/>
            <a:chExt cx="3076574" cy="2790825"/>
          </a:xfrm>
        </p:grpSpPr>
        <p:pic>
          <p:nvPicPr>
            <p:cNvPr id="135" name="Shape 13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69983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Shape 136"/>
            <p:cNvSpPr txBox="1"/>
            <p:nvPr/>
          </p:nvSpPr>
          <p:spPr>
            <a:xfrm>
              <a:off x="2248638" y="5248146"/>
              <a:ext cx="159115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לא רחוק מכם</a:t>
              </a:r>
            </a:p>
          </p:txBody>
        </p:sp>
      </p:grpSp>
      <p:grpSp>
        <p:nvGrpSpPr>
          <p:cNvPr id="20" name="Shape 212"/>
          <p:cNvGrpSpPr/>
          <p:nvPr/>
        </p:nvGrpSpPr>
        <p:grpSpPr>
          <a:xfrm>
            <a:off x="838201" y="471781"/>
            <a:ext cx="11353798" cy="984706"/>
            <a:chOff x="838200" y="268193"/>
            <a:chExt cx="11353798" cy="984706"/>
          </a:xfrm>
        </p:grpSpPr>
        <p:grpSp>
          <p:nvGrpSpPr>
            <p:cNvPr id="21" name="Shape 213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23" name="Shape 214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Shape 215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" name="Shape 216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 algn="ctr" rtl="1">
                <a:lnSpc>
                  <a:spcPct val="90000"/>
                </a:lnSpc>
                <a:buClr>
                  <a:srgbClr val="F5F2E3"/>
                </a:buClr>
                <a:buSzPct val="25000"/>
              </a:pP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איפה אני גר</a:t>
              </a: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/ה</a:t>
              </a: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היום?</a:t>
              </a:r>
            </a:p>
          </p:txBody>
        </p:sp>
      </p:grpSp>
      <p:grpSp>
        <p:nvGrpSpPr>
          <p:cNvPr id="25" name="Shape 134"/>
          <p:cNvGrpSpPr/>
          <p:nvPr/>
        </p:nvGrpSpPr>
        <p:grpSpPr>
          <a:xfrm>
            <a:off x="-559890" y="-463484"/>
            <a:ext cx="3076574" cy="2790825"/>
            <a:chOff x="1469983" y="4317714"/>
            <a:chExt cx="3076574" cy="2790825"/>
          </a:xfrm>
        </p:grpSpPr>
        <p:pic>
          <p:nvPicPr>
            <p:cNvPr id="26" name="Shape 135"/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1469983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Shape 136"/>
            <p:cNvSpPr txBox="1"/>
            <p:nvPr/>
          </p:nvSpPr>
          <p:spPr>
            <a:xfrm>
              <a:off x="2248638" y="5248146"/>
              <a:ext cx="159115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he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איפ</a:t>
              </a:r>
              <a:r>
                <a:rPr lang="he-IL" sz="20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ה אני גר/ה היום? </a:t>
              </a:r>
              <a:endParaRPr lang="iw-IL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4294967295"/>
          </p:nvPr>
        </p:nvSpPr>
        <p:spPr>
          <a:xfrm>
            <a:off x="3244773" y="182904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w-IL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בואו נצייר </a:t>
            </a:r>
            <a:r>
              <a:rPr lang="iw-IL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איש</a:t>
            </a:r>
            <a:r>
              <a:rPr lang="he-IL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/ה</a:t>
            </a:r>
            <a:r>
              <a:rPr lang="iw-IL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iw-IL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וניתן </a:t>
            </a:r>
            <a:r>
              <a:rPr lang="iw-IL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לו</a:t>
            </a:r>
            <a:r>
              <a:rPr lang="he-IL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/לה</a:t>
            </a:r>
            <a:r>
              <a:rPr lang="iw-IL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iw-IL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שם ☺</a:t>
            </a:r>
          </a:p>
        </p:txBody>
      </p:sp>
      <p:grpSp>
        <p:nvGrpSpPr>
          <p:cNvPr id="444" name="Shape 44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45" name="Shape 44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46" name="Shape 44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Shape 44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8" name="Shape 44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זה הזמן לבדוק את היצירתיות והדמיון שלכם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Shape 462"/>
          <p:cNvGrpSpPr/>
          <p:nvPr/>
        </p:nvGrpSpPr>
        <p:grpSpPr>
          <a:xfrm>
            <a:off x="838201" y="427176"/>
            <a:ext cx="11353798" cy="984706"/>
            <a:chOff x="838200" y="268193"/>
            <a:chExt cx="11353798" cy="984706"/>
          </a:xfrm>
        </p:grpSpPr>
        <p:grpSp>
          <p:nvGrpSpPr>
            <p:cNvPr id="463" name="Shape 463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64" name="Shape 464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Shape 465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6" name="Shape 466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אפשר לסמן גם 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ב</a:t>
              </a: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חץ עם שם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-איפה </a:t>
              </a: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אפי?</a:t>
              </a:r>
            </a:p>
          </p:txBody>
        </p:sp>
      </p:grpSp>
      <p:pic>
        <p:nvPicPr>
          <p:cNvPr id="467" name="Shape 467" descr="תוצאת תמונה עבור ‪where is waldo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7864" y="1411883"/>
            <a:ext cx="6065822" cy="4549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5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1696" y="2845934"/>
            <a:ext cx="1846730" cy="2048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Shape 44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45" name="Shape 44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46" name="Shape 44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Shape 44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8" name="Shape 44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עכשיו בואו נמצא כמה ממתקים!!!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9" name="Picture 2" descr="תוצאת תמונה עבור תפזורת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23925" r="12749" b="34836"/>
          <a:stretch/>
        </p:blipFill>
        <p:spPr bwMode="auto">
          <a:xfrm>
            <a:off x="6040582" y="1730887"/>
            <a:ext cx="5915382" cy="46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Shape 5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9655" y="2677474"/>
            <a:ext cx="2084564" cy="238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5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0751" y="2663246"/>
            <a:ext cx="1941801" cy="241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3930990" y="1829019"/>
            <a:ext cx="12087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>
                <a:solidFill>
                  <a:srgbClr val="FC715A"/>
                </a:solidFill>
              </a:rPr>
              <a:t>המילים </a:t>
            </a:r>
          </a:p>
          <a:p>
            <a:pPr algn="ctr" rtl="1"/>
            <a:r>
              <a:rPr lang="he-IL" sz="2000" b="1" dirty="0" smtClean="0">
                <a:solidFill>
                  <a:srgbClr val="FC715A"/>
                </a:solidFill>
              </a:rPr>
              <a:t>ש _____ ימצא:</a:t>
            </a:r>
            <a:endParaRPr lang="he-IL" sz="2000" b="1" dirty="0">
              <a:solidFill>
                <a:srgbClr val="FC715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9306" y="1829019"/>
            <a:ext cx="12087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>
                <a:solidFill>
                  <a:srgbClr val="33B7B4"/>
                </a:solidFill>
              </a:rPr>
              <a:t>המילים </a:t>
            </a:r>
          </a:p>
          <a:p>
            <a:pPr algn="ctr" rtl="1"/>
            <a:r>
              <a:rPr lang="he-IL" sz="2000" b="1" dirty="0" smtClean="0">
                <a:solidFill>
                  <a:srgbClr val="33B7B4"/>
                </a:solidFill>
              </a:rPr>
              <a:t>ש _____ ימצא:</a:t>
            </a:r>
            <a:endParaRPr lang="he-IL" sz="2000" b="1" dirty="0">
              <a:solidFill>
                <a:srgbClr val="33B7B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219" y="1829019"/>
            <a:ext cx="12087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>
                <a:solidFill>
                  <a:srgbClr val="36CC9F"/>
                </a:solidFill>
              </a:rPr>
              <a:t>המילים </a:t>
            </a:r>
          </a:p>
          <a:p>
            <a:pPr algn="ctr" rtl="1"/>
            <a:r>
              <a:rPr lang="he-IL" sz="2000" b="1" dirty="0" smtClean="0">
                <a:solidFill>
                  <a:srgbClr val="36CC9F"/>
                </a:solidFill>
              </a:rPr>
              <a:t>ש _____ ימצא:</a:t>
            </a:r>
            <a:endParaRPr lang="he-IL" sz="2000" b="1" dirty="0">
              <a:solidFill>
                <a:srgbClr val="36CC9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66294" y="3266826"/>
            <a:ext cx="133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000" dirty="0" smtClean="0"/>
              <a:t>אגוזי</a:t>
            </a:r>
          </a:p>
          <a:p>
            <a:pPr algn="ctr" rtl="1"/>
            <a:r>
              <a:rPr lang="he-IL" sz="2000" dirty="0" err="1" smtClean="0"/>
              <a:t>באונטי</a:t>
            </a:r>
            <a:endParaRPr lang="he-IL" sz="2000" dirty="0" smtClean="0"/>
          </a:p>
          <a:p>
            <a:pPr algn="ctr" rtl="1"/>
            <a:r>
              <a:rPr lang="he-IL" sz="2000" dirty="0"/>
              <a:t>גומי</a:t>
            </a:r>
            <a:endParaRPr lang="he-IL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932357" y="3266826"/>
            <a:ext cx="1462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000" dirty="0" smtClean="0"/>
              <a:t>שוקולד</a:t>
            </a:r>
          </a:p>
          <a:p>
            <a:pPr algn="ctr" rtl="1"/>
            <a:r>
              <a:rPr lang="he-IL" sz="2000" dirty="0" smtClean="0"/>
              <a:t>עוגיות</a:t>
            </a:r>
          </a:p>
          <a:p>
            <a:pPr algn="ctr" rtl="1"/>
            <a:r>
              <a:rPr lang="he-IL" sz="2000" dirty="0" err="1" smtClean="0"/>
              <a:t>טוויקס</a:t>
            </a:r>
            <a:endParaRPr lang="he-IL" sz="20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29043" y="3266826"/>
            <a:ext cx="1533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000" dirty="0" smtClean="0"/>
              <a:t>עד </a:t>
            </a:r>
            <a:r>
              <a:rPr lang="he-IL" sz="2000" dirty="0"/>
              <a:t>חצות</a:t>
            </a:r>
          </a:p>
          <a:p>
            <a:pPr algn="ctr" rtl="1"/>
            <a:r>
              <a:rPr lang="he-IL" sz="2000" dirty="0" smtClean="0"/>
              <a:t>מארס</a:t>
            </a:r>
          </a:p>
          <a:p>
            <a:pPr algn="ctr" rtl="1"/>
            <a:r>
              <a:rPr lang="he-IL" sz="2000" dirty="0"/>
              <a:t>רבע </a:t>
            </a:r>
            <a:r>
              <a:rPr lang="he-IL" sz="2000" dirty="0" smtClean="0"/>
              <a:t>לשבע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577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5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1696" y="2845934"/>
            <a:ext cx="1846730" cy="2048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Shape 44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45" name="Shape 44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46" name="Shape 44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Shape 44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8" name="Shape 44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עכשיו בואו נמצא כמה ממתקים!!! - פתרון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9" name="Picture 2" descr="תוצאת תמונה עבור תפזורת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23925" r="12749" b="34836"/>
          <a:stretch/>
        </p:blipFill>
        <p:spPr bwMode="auto">
          <a:xfrm>
            <a:off x="6040582" y="1730887"/>
            <a:ext cx="5915382" cy="46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6677526" y="1742918"/>
            <a:ext cx="2286729" cy="372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מעוגל 11"/>
          <p:cNvSpPr/>
          <p:nvPr/>
        </p:nvSpPr>
        <p:spPr>
          <a:xfrm>
            <a:off x="8554453" y="5216034"/>
            <a:ext cx="2803358" cy="372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מעוגל 12"/>
          <p:cNvSpPr/>
          <p:nvPr/>
        </p:nvSpPr>
        <p:spPr>
          <a:xfrm rot="5400000">
            <a:off x="6095411" y="3879353"/>
            <a:ext cx="1434105" cy="372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מעוגל 13"/>
          <p:cNvSpPr/>
          <p:nvPr/>
        </p:nvSpPr>
        <p:spPr>
          <a:xfrm>
            <a:off x="9950115" y="4414740"/>
            <a:ext cx="1817497" cy="372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לבן מעוגל 14"/>
          <p:cNvSpPr/>
          <p:nvPr/>
        </p:nvSpPr>
        <p:spPr>
          <a:xfrm>
            <a:off x="8554453" y="5589013"/>
            <a:ext cx="2803358" cy="372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מעוגל 15"/>
          <p:cNvSpPr/>
          <p:nvPr/>
        </p:nvSpPr>
        <p:spPr>
          <a:xfrm rot="19247480">
            <a:off x="8206290" y="2711905"/>
            <a:ext cx="3436801" cy="372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מעוגל 16"/>
          <p:cNvSpPr/>
          <p:nvPr/>
        </p:nvSpPr>
        <p:spPr>
          <a:xfrm rot="5400000">
            <a:off x="10459681" y="2694243"/>
            <a:ext cx="2299692" cy="372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מעוגל 17"/>
          <p:cNvSpPr/>
          <p:nvPr/>
        </p:nvSpPr>
        <p:spPr>
          <a:xfrm rot="5400000">
            <a:off x="6633020" y="3102469"/>
            <a:ext cx="2299692" cy="372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לבן מעוגל 18"/>
          <p:cNvSpPr/>
          <p:nvPr/>
        </p:nvSpPr>
        <p:spPr>
          <a:xfrm rot="19247480">
            <a:off x="6690621" y="4443061"/>
            <a:ext cx="4078355" cy="372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מלבן מעוגל 19"/>
          <p:cNvSpPr/>
          <p:nvPr/>
        </p:nvSpPr>
        <p:spPr>
          <a:xfrm>
            <a:off x="8475301" y="2507753"/>
            <a:ext cx="1817497" cy="372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Shape 5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9655" y="2677474"/>
            <a:ext cx="2084564" cy="238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5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0751" y="2663246"/>
            <a:ext cx="1941801" cy="241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3930990" y="1829019"/>
            <a:ext cx="12087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>
                <a:solidFill>
                  <a:srgbClr val="FC715A"/>
                </a:solidFill>
              </a:rPr>
              <a:t>המילים </a:t>
            </a:r>
          </a:p>
          <a:p>
            <a:pPr algn="ctr" rtl="1"/>
            <a:r>
              <a:rPr lang="he-IL" sz="2000" b="1" dirty="0" smtClean="0">
                <a:solidFill>
                  <a:srgbClr val="FC715A"/>
                </a:solidFill>
              </a:rPr>
              <a:t>ש _____ ימצא:</a:t>
            </a:r>
            <a:endParaRPr lang="he-IL" sz="2000" b="1" dirty="0">
              <a:solidFill>
                <a:srgbClr val="FC715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9306" y="1829019"/>
            <a:ext cx="12087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>
                <a:solidFill>
                  <a:srgbClr val="33B7B4"/>
                </a:solidFill>
              </a:rPr>
              <a:t>המילים </a:t>
            </a:r>
          </a:p>
          <a:p>
            <a:pPr algn="ctr" rtl="1"/>
            <a:r>
              <a:rPr lang="he-IL" sz="2000" b="1" dirty="0" smtClean="0">
                <a:solidFill>
                  <a:srgbClr val="33B7B4"/>
                </a:solidFill>
              </a:rPr>
              <a:t>ש _____ ימצא:</a:t>
            </a:r>
            <a:endParaRPr lang="he-IL" sz="2000" b="1" dirty="0">
              <a:solidFill>
                <a:srgbClr val="33B7B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219" y="1829019"/>
            <a:ext cx="12087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>
                <a:solidFill>
                  <a:srgbClr val="36CC9F"/>
                </a:solidFill>
              </a:rPr>
              <a:t>המילים </a:t>
            </a:r>
          </a:p>
          <a:p>
            <a:pPr algn="ctr" rtl="1"/>
            <a:r>
              <a:rPr lang="he-IL" sz="2000" b="1" dirty="0" smtClean="0">
                <a:solidFill>
                  <a:srgbClr val="36CC9F"/>
                </a:solidFill>
              </a:rPr>
              <a:t>ש _____ ימצא:</a:t>
            </a:r>
            <a:endParaRPr lang="he-IL" sz="2000" b="1" dirty="0">
              <a:solidFill>
                <a:srgbClr val="36CC9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66294" y="3266826"/>
            <a:ext cx="133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000" dirty="0" smtClean="0"/>
              <a:t>אגוזי</a:t>
            </a:r>
          </a:p>
          <a:p>
            <a:pPr algn="ctr" rtl="1"/>
            <a:r>
              <a:rPr lang="he-IL" sz="2000" dirty="0" err="1" smtClean="0"/>
              <a:t>באונטי</a:t>
            </a:r>
            <a:endParaRPr lang="he-IL" sz="2000" dirty="0" smtClean="0"/>
          </a:p>
          <a:p>
            <a:pPr algn="ctr" rtl="1"/>
            <a:r>
              <a:rPr lang="he-IL" sz="2000" dirty="0"/>
              <a:t>גומי</a:t>
            </a:r>
            <a:endParaRPr lang="he-IL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932357" y="3266826"/>
            <a:ext cx="1462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000" dirty="0" smtClean="0"/>
              <a:t>שוקולד</a:t>
            </a:r>
          </a:p>
          <a:p>
            <a:pPr algn="ctr" rtl="1"/>
            <a:r>
              <a:rPr lang="he-IL" sz="2000" dirty="0" smtClean="0"/>
              <a:t>עוגיות</a:t>
            </a:r>
          </a:p>
          <a:p>
            <a:pPr algn="ctr" rtl="1"/>
            <a:r>
              <a:rPr lang="he-IL" sz="2000" dirty="0" err="1" smtClean="0"/>
              <a:t>טוויקס</a:t>
            </a:r>
            <a:endParaRPr lang="he-IL" sz="20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29043" y="3266826"/>
            <a:ext cx="1533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000" dirty="0" smtClean="0"/>
              <a:t>עד </a:t>
            </a:r>
            <a:r>
              <a:rPr lang="he-IL" sz="2000" dirty="0"/>
              <a:t>חצות</a:t>
            </a:r>
          </a:p>
          <a:p>
            <a:pPr algn="ctr" rtl="1"/>
            <a:r>
              <a:rPr lang="he-IL" sz="2000" dirty="0" smtClean="0"/>
              <a:t>מארס</a:t>
            </a:r>
          </a:p>
          <a:p>
            <a:pPr algn="ctr" rtl="1"/>
            <a:r>
              <a:rPr lang="he-IL" sz="2000" dirty="0"/>
              <a:t>רבע </a:t>
            </a:r>
            <a:r>
              <a:rPr lang="he-IL" sz="2000" dirty="0" smtClean="0"/>
              <a:t>לשבע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4200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Shape 44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45" name="Shape 44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46" name="Shape 44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Shape 44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8" name="Shape 44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מה המילה החסרה?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5641"/>
              </p:ext>
            </p:extLst>
          </p:nvPr>
        </p:nvGraphicFramePr>
        <p:xfrm>
          <a:off x="2373648" y="1778012"/>
          <a:ext cx="7265984" cy="472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248">
                  <a:extLst>
                    <a:ext uri="{9D8B030D-6E8A-4147-A177-3AD203B41FA5}">
                      <a16:colId xmlns:a16="http://schemas.microsoft.com/office/drawing/2014/main" val="2718633833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3240465092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1025310945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1471027277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3438718661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1711062344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4225164822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3872420035"/>
                    </a:ext>
                  </a:extLst>
                </a:gridCol>
              </a:tblGrid>
              <a:tr h="787187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436491"/>
                  </a:ext>
                </a:extLst>
              </a:tr>
              <a:tr h="787187"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46428"/>
                  </a:ext>
                </a:extLst>
              </a:tr>
              <a:tr h="787187"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261318"/>
                  </a:ext>
                </a:extLst>
              </a:tr>
              <a:tr h="787187"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665149"/>
                  </a:ext>
                </a:extLst>
              </a:tr>
              <a:tr h="787187"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340419"/>
                  </a:ext>
                </a:extLst>
              </a:tr>
              <a:tr h="787187">
                <a:tc>
                  <a:txBody>
                    <a:bodyPr/>
                    <a:lstStyle/>
                    <a:p>
                      <a:pPr algn="ctr" rtl="1"/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454542"/>
                  </a:ext>
                </a:extLst>
              </a:tr>
            </a:tbl>
          </a:graphicData>
        </a:graphic>
      </p:graphicFrame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42667" l="1198" r="37725"/>
                    </a14:imgEffect>
                  </a14:imgLayer>
                </a14:imgProps>
              </a:ext>
            </a:extLst>
          </a:blip>
          <a:srcRect r="61094" b="57579"/>
          <a:stretch/>
        </p:blipFill>
        <p:spPr>
          <a:xfrm>
            <a:off x="9866142" y="1778012"/>
            <a:ext cx="684312" cy="67017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507" b="72478" l="25196" r="65921"/>
                    </a14:imgEffect>
                  </a14:imgLayer>
                </a14:imgProps>
              </a:ext>
            </a:extLst>
          </a:blip>
          <a:srcRect l="20106" t="20761" r="28988" b="21776"/>
          <a:stretch/>
        </p:blipFill>
        <p:spPr>
          <a:xfrm>
            <a:off x="9866142" y="4057894"/>
            <a:ext cx="879863" cy="89208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784" r="79060">
                        <a14:foregroundMark x1="25150" y1="40000" x2="15569" y2="40000"/>
                        <a14:foregroundMark x1="15569" y1="76000" x2="15569" y2="76000"/>
                        <a14:foregroundMark x1="13174" y1="69333" x2="13174" y2="69333"/>
                        <a14:foregroundMark x1="13174" y1="60667" x2="13174" y2="60667"/>
                        <a14:foregroundMark x1="14371" y1="52667" x2="14371" y2="52667"/>
                        <a14:foregroundMark x1="14970" y1="46667" x2="14970" y2="46667"/>
                        <a14:foregroundMark x1="15569" y1="42667" x2="15569" y2="42667"/>
                      </a14:backgroundRemoval>
                    </a14:imgEffect>
                  </a14:imgLayer>
                </a14:imgProps>
              </a:ext>
            </a:extLst>
          </a:blip>
          <a:srcRect l="14979" r="21854"/>
          <a:stretch/>
        </p:blipFill>
        <p:spPr>
          <a:xfrm>
            <a:off x="9866142" y="4760560"/>
            <a:ext cx="796977" cy="113326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4667" l="23353" r="77246"/>
                    </a14:imgEffect>
                  </a14:imgLayer>
                </a14:imgProps>
              </a:ext>
            </a:extLst>
          </a:blip>
          <a:srcRect l="16706" r="15748"/>
          <a:stretch/>
        </p:blipFill>
        <p:spPr>
          <a:xfrm>
            <a:off x="9963917" y="5620155"/>
            <a:ext cx="684312" cy="90998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59" b="28994" l="40828" r="74852"/>
                    </a14:imgEffect>
                  </a14:imgLayer>
                </a14:imgProps>
              </a:ext>
            </a:extLst>
          </a:blip>
          <a:srcRect l="36746" r="20651" b="70237"/>
          <a:stretch/>
        </p:blipFill>
        <p:spPr>
          <a:xfrm>
            <a:off x="9639632" y="3277894"/>
            <a:ext cx="1223508" cy="85475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54" b="41124" l="3254" r="36391"/>
                    </a14:imgEffect>
                  </a14:imgLayer>
                </a14:imgProps>
              </a:ext>
            </a:extLst>
          </a:blip>
          <a:srcRect r="61479" b="59231"/>
          <a:stretch/>
        </p:blipFill>
        <p:spPr>
          <a:xfrm>
            <a:off x="9792054" y="2426871"/>
            <a:ext cx="832488" cy="881082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>
            <a:off x="5532120" y="1430540"/>
            <a:ext cx="0" cy="3474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Shape 444"/>
          <p:cNvGrpSpPr/>
          <p:nvPr/>
        </p:nvGrpSpPr>
        <p:grpSpPr>
          <a:xfrm>
            <a:off x="838201" y="516386"/>
            <a:ext cx="11353798" cy="984706"/>
            <a:chOff x="838200" y="268193"/>
            <a:chExt cx="11353798" cy="984706"/>
          </a:xfrm>
        </p:grpSpPr>
        <p:grpSp>
          <p:nvGrpSpPr>
            <p:cNvPr id="445" name="Shape 44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446" name="Shape 44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Shape 44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8" name="Shape 44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 rtl="1">
                <a:lnSpc>
                  <a:spcPct val="90000"/>
                </a:lnSpc>
                <a:buClr>
                  <a:srgbClr val="F5F2E3"/>
                </a:buClr>
                <a:buSzPct val="25000"/>
              </a:pPr>
              <a:r>
                <a:rPr lang="he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מה המילה החסרה</a:t>
              </a: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? - פתרון</a:t>
              </a:r>
              <a:endParaRPr lang="x-none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2" name="טבלה 1"/>
          <p:cNvGraphicFramePr>
            <a:graphicFrameLocks noGrp="1"/>
          </p:cNvGraphicFramePr>
          <p:nvPr>
            <p:extLst/>
          </p:nvPr>
        </p:nvGraphicFramePr>
        <p:xfrm>
          <a:off x="2373648" y="1778012"/>
          <a:ext cx="7265984" cy="472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248">
                  <a:extLst>
                    <a:ext uri="{9D8B030D-6E8A-4147-A177-3AD203B41FA5}">
                      <a16:colId xmlns:a16="http://schemas.microsoft.com/office/drawing/2014/main" val="2718633833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3240465092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1025310945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1471027277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3438718661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1711062344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4225164822"/>
                    </a:ext>
                  </a:extLst>
                </a:gridCol>
                <a:gridCol w="908248">
                  <a:extLst>
                    <a:ext uri="{9D8B030D-6E8A-4147-A177-3AD203B41FA5}">
                      <a16:colId xmlns:a16="http://schemas.microsoft.com/office/drawing/2014/main" val="3872420035"/>
                    </a:ext>
                  </a:extLst>
                </a:gridCol>
              </a:tblGrid>
              <a:tr h="787187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ה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נ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נ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ב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436491"/>
                  </a:ext>
                </a:extLst>
              </a:tr>
              <a:tr h="787187"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ה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צ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ל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ו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ח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46428"/>
                  </a:ext>
                </a:extLst>
              </a:tr>
              <a:tr h="787187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ה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מ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ל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צ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מ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261318"/>
                  </a:ext>
                </a:extLst>
              </a:tr>
              <a:tr h="787187"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ל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ג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ל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ג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665149"/>
                  </a:ext>
                </a:extLst>
              </a:tr>
              <a:tr h="787187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ן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ו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ל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ח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340419"/>
                  </a:ext>
                </a:extLst>
              </a:tr>
              <a:tr h="787187">
                <a:tc>
                  <a:txBody>
                    <a:bodyPr/>
                    <a:lstStyle/>
                    <a:p>
                      <a:pPr algn="ctr" rtl="1"/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ה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ד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י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ל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ג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454542"/>
                  </a:ext>
                </a:extLst>
              </a:tr>
            </a:tbl>
          </a:graphicData>
        </a:graphic>
      </p:graphicFrame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42667" l="1198" r="37725"/>
                    </a14:imgEffect>
                  </a14:imgLayer>
                </a14:imgProps>
              </a:ext>
            </a:extLst>
          </a:blip>
          <a:srcRect r="61094" b="57579"/>
          <a:stretch/>
        </p:blipFill>
        <p:spPr>
          <a:xfrm>
            <a:off x="9866142" y="1778012"/>
            <a:ext cx="684312" cy="67017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507" b="72478" l="25196" r="65921"/>
                    </a14:imgEffect>
                  </a14:imgLayer>
                </a14:imgProps>
              </a:ext>
            </a:extLst>
          </a:blip>
          <a:srcRect l="20106" t="20761" r="28988" b="21776"/>
          <a:stretch/>
        </p:blipFill>
        <p:spPr>
          <a:xfrm>
            <a:off x="9866142" y="4057894"/>
            <a:ext cx="879863" cy="89208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784" r="79060">
                        <a14:foregroundMark x1="25150" y1="40000" x2="15569" y2="40000"/>
                        <a14:foregroundMark x1="15569" y1="76000" x2="15569" y2="76000"/>
                        <a14:foregroundMark x1="13174" y1="69333" x2="13174" y2="69333"/>
                        <a14:foregroundMark x1="13174" y1="60667" x2="13174" y2="60667"/>
                        <a14:foregroundMark x1="14371" y1="52667" x2="14371" y2="52667"/>
                        <a14:foregroundMark x1="14970" y1="46667" x2="14970" y2="46667"/>
                        <a14:foregroundMark x1="15569" y1="42667" x2="15569" y2="42667"/>
                      </a14:backgroundRemoval>
                    </a14:imgEffect>
                  </a14:imgLayer>
                </a14:imgProps>
              </a:ext>
            </a:extLst>
          </a:blip>
          <a:srcRect l="14979" r="21854"/>
          <a:stretch/>
        </p:blipFill>
        <p:spPr>
          <a:xfrm>
            <a:off x="9866142" y="4760560"/>
            <a:ext cx="796977" cy="113326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4667" l="23353" r="77246"/>
                    </a14:imgEffect>
                  </a14:imgLayer>
                </a14:imgProps>
              </a:ext>
            </a:extLst>
          </a:blip>
          <a:srcRect l="16706" r="15748"/>
          <a:stretch/>
        </p:blipFill>
        <p:spPr>
          <a:xfrm>
            <a:off x="9963917" y="5620155"/>
            <a:ext cx="684312" cy="90998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59" b="28994" l="40828" r="74852"/>
                    </a14:imgEffect>
                  </a14:imgLayer>
                </a14:imgProps>
              </a:ext>
            </a:extLst>
          </a:blip>
          <a:srcRect l="36746" r="20651" b="70237"/>
          <a:stretch/>
        </p:blipFill>
        <p:spPr>
          <a:xfrm>
            <a:off x="9639632" y="3277894"/>
            <a:ext cx="1223508" cy="85475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54" b="41124" l="3254" r="36391"/>
                    </a14:imgEffect>
                  </a14:imgLayer>
                </a14:imgProps>
              </a:ext>
            </a:extLst>
          </a:blip>
          <a:srcRect r="61479" b="59231"/>
          <a:stretch/>
        </p:blipFill>
        <p:spPr>
          <a:xfrm>
            <a:off x="9792054" y="2426871"/>
            <a:ext cx="832488" cy="8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/>
        </p:nvSpPr>
        <p:spPr>
          <a:xfrm>
            <a:off x="5444807" y="6120591"/>
            <a:ext cx="615704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iw-IL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כל אחד מוזמן לסמן את האפשרויות שמתאימות לו </a:t>
            </a:r>
          </a:p>
        </p:txBody>
      </p:sp>
      <p:grpSp>
        <p:nvGrpSpPr>
          <p:cNvPr id="504" name="Shape 504"/>
          <p:cNvGrpSpPr/>
          <p:nvPr/>
        </p:nvGrpSpPr>
        <p:grpSpPr>
          <a:xfrm>
            <a:off x="838201" y="427176"/>
            <a:ext cx="11353798" cy="984706"/>
            <a:chOff x="838200" y="268193"/>
            <a:chExt cx="11353798" cy="984706"/>
          </a:xfrm>
        </p:grpSpPr>
        <p:grpSp>
          <p:nvGrpSpPr>
            <p:cNvPr id="505" name="Shape 505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506" name="Shape 506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Shape 507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8" name="Shape 508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אז למתי קובעים</a:t>
              </a:r>
            </a:p>
          </p:txBody>
        </p:sp>
      </p:grpSp>
      <p:pic>
        <p:nvPicPr>
          <p:cNvPr id="509" name="Shape 5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4138" y="2453356"/>
            <a:ext cx="2999606" cy="298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Shape 5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8972" y="2522601"/>
            <a:ext cx="2860485" cy="2847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Shape 5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3028" y="2595861"/>
            <a:ext cx="2713302" cy="27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256" y="2309569"/>
            <a:ext cx="3288483" cy="3273637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 txBox="1"/>
          <p:nvPr/>
        </p:nvSpPr>
        <p:spPr>
          <a:xfrm>
            <a:off x="10097511" y="2035094"/>
            <a:ext cx="150433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iw-IL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אפשרות א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7192976" y="2035094"/>
            <a:ext cx="150433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iw-IL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אפשרות ב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4346501" y="2035094"/>
            <a:ext cx="150433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iw-IL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אפשרות ג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1035569" y="2035094"/>
            <a:ext cx="150433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iw-IL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אפשרות ד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Shape 521"/>
          <p:cNvGrpSpPr/>
          <p:nvPr/>
        </p:nvGrpSpPr>
        <p:grpSpPr>
          <a:xfrm>
            <a:off x="838201" y="427176"/>
            <a:ext cx="11353798" cy="984706"/>
            <a:chOff x="838200" y="268193"/>
            <a:chExt cx="11353798" cy="984706"/>
          </a:xfrm>
        </p:grpSpPr>
        <p:grpSp>
          <p:nvGrpSpPr>
            <p:cNvPr id="522" name="Shape 522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523" name="Shape 523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Shape 524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5" name="Shape 525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אני 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מאחל</a:t>
              </a: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/ת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לעצמי</a:t>
              </a:r>
              <a:r>
                <a:rPr lang="he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השנה</a:t>
              </a:r>
              <a:endParaRPr lang="iw-IL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26" name="Shape 526"/>
          <p:cNvGrpSpPr/>
          <p:nvPr/>
        </p:nvGrpSpPr>
        <p:grpSpPr>
          <a:xfrm>
            <a:off x="517151" y="1604961"/>
            <a:ext cx="2695574" cy="2619375"/>
            <a:chOff x="582689" y="1600905"/>
            <a:chExt cx="2695574" cy="2619375"/>
          </a:xfrm>
        </p:grpSpPr>
        <p:pic>
          <p:nvPicPr>
            <p:cNvPr id="527" name="Shape 5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2689" y="1600905"/>
              <a:ext cx="2695574" cy="261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Shape 528"/>
            <p:cNvSpPr txBox="1"/>
            <p:nvPr/>
          </p:nvSpPr>
          <p:spPr>
            <a:xfrm>
              <a:off x="1177080" y="2599484"/>
              <a:ext cx="1394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שמחה</a:t>
              </a:r>
            </a:p>
          </p:txBody>
        </p:sp>
      </p:grpSp>
      <p:grpSp>
        <p:nvGrpSpPr>
          <p:cNvPr id="529" name="Shape 529"/>
          <p:cNvGrpSpPr/>
          <p:nvPr/>
        </p:nvGrpSpPr>
        <p:grpSpPr>
          <a:xfrm>
            <a:off x="6224172" y="1690686"/>
            <a:ext cx="2695574" cy="2619375"/>
            <a:chOff x="2819050" y="1645797"/>
            <a:chExt cx="2695574" cy="2619375"/>
          </a:xfrm>
        </p:grpSpPr>
        <p:pic>
          <p:nvPicPr>
            <p:cNvPr id="530" name="Shape 5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9050" y="1645797"/>
              <a:ext cx="2695574" cy="261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Shape 531"/>
            <p:cNvSpPr txBox="1"/>
            <p:nvPr/>
          </p:nvSpPr>
          <p:spPr>
            <a:xfrm>
              <a:off x="3486687" y="2587018"/>
              <a:ext cx="1394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ביטחון עצמי</a:t>
              </a:r>
            </a:p>
          </p:txBody>
        </p:sp>
      </p:grpSp>
      <p:grpSp>
        <p:nvGrpSpPr>
          <p:cNvPr id="532" name="Shape 532"/>
          <p:cNvGrpSpPr/>
          <p:nvPr/>
        </p:nvGrpSpPr>
        <p:grpSpPr>
          <a:xfrm>
            <a:off x="2403485" y="3766353"/>
            <a:ext cx="1838325" cy="2790825"/>
            <a:chOff x="5628337" y="4429630"/>
            <a:chExt cx="1838325" cy="2790825"/>
          </a:xfrm>
        </p:grpSpPr>
        <p:pic>
          <p:nvPicPr>
            <p:cNvPr id="533" name="Shape 5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28337" y="4429630"/>
              <a:ext cx="1838325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Shape 534"/>
            <p:cNvSpPr txBox="1"/>
            <p:nvPr/>
          </p:nvSpPr>
          <p:spPr>
            <a:xfrm>
              <a:off x="6006775" y="5478583"/>
              <a:ext cx="10595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צמיחה</a:t>
              </a:r>
            </a:p>
          </p:txBody>
        </p:sp>
      </p:grpSp>
      <p:grpSp>
        <p:nvGrpSpPr>
          <p:cNvPr id="535" name="Shape 535"/>
          <p:cNvGrpSpPr/>
          <p:nvPr/>
        </p:nvGrpSpPr>
        <p:grpSpPr>
          <a:xfrm>
            <a:off x="3354620" y="1559661"/>
            <a:ext cx="3076574" cy="2790825"/>
            <a:chOff x="5002037" y="1560070"/>
            <a:chExt cx="3076574" cy="2790825"/>
          </a:xfrm>
        </p:grpSpPr>
        <p:pic>
          <p:nvPicPr>
            <p:cNvPr id="536" name="Shape 5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02037" y="1560070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Shape 537"/>
            <p:cNvSpPr txBox="1"/>
            <p:nvPr/>
          </p:nvSpPr>
          <p:spPr>
            <a:xfrm>
              <a:off x="5702933" y="2684741"/>
              <a:ext cx="1394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שיתוף פעולה</a:t>
              </a:r>
            </a:p>
          </p:txBody>
        </p:sp>
      </p:grpSp>
      <p:grpSp>
        <p:nvGrpSpPr>
          <p:cNvPr id="538" name="Shape 538"/>
          <p:cNvGrpSpPr/>
          <p:nvPr/>
        </p:nvGrpSpPr>
        <p:grpSpPr>
          <a:xfrm>
            <a:off x="5040199" y="3766352"/>
            <a:ext cx="3076574" cy="2790825"/>
            <a:chOff x="7131900" y="4693794"/>
            <a:chExt cx="3076574" cy="2790825"/>
          </a:xfrm>
        </p:grpSpPr>
        <p:pic>
          <p:nvPicPr>
            <p:cNvPr id="539" name="Shape 53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31900" y="469379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Shape 540"/>
            <p:cNvSpPr txBox="1"/>
            <p:nvPr/>
          </p:nvSpPr>
          <p:spPr>
            <a:xfrm>
              <a:off x="7972929" y="5692078"/>
              <a:ext cx="13945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הישגים גבוהים</a:t>
              </a:r>
            </a:p>
          </p:txBody>
        </p:sp>
      </p:grpSp>
      <p:grpSp>
        <p:nvGrpSpPr>
          <p:cNvPr id="541" name="Shape 541"/>
          <p:cNvGrpSpPr/>
          <p:nvPr/>
        </p:nvGrpSpPr>
        <p:grpSpPr>
          <a:xfrm>
            <a:off x="8890917" y="1604961"/>
            <a:ext cx="3076574" cy="2790825"/>
            <a:chOff x="7442102" y="1528750"/>
            <a:chExt cx="3076574" cy="2790825"/>
          </a:xfrm>
        </p:grpSpPr>
        <p:pic>
          <p:nvPicPr>
            <p:cNvPr id="542" name="Shape 54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42102" y="1528750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Shape 543"/>
            <p:cNvSpPr txBox="1"/>
            <p:nvPr/>
          </p:nvSpPr>
          <p:spPr>
            <a:xfrm>
              <a:off x="8161239" y="2514864"/>
              <a:ext cx="1394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הצלחה</a:t>
              </a:r>
            </a:p>
          </p:txBody>
        </p:sp>
      </p:grpSp>
      <p:grpSp>
        <p:nvGrpSpPr>
          <p:cNvPr id="544" name="Shape 544"/>
          <p:cNvGrpSpPr/>
          <p:nvPr/>
        </p:nvGrpSpPr>
        <p:grpSpPr>
          <a:xfrm>
            <a:off x="8428040" y="3900762"/>
            <a:ext cx="1838325" cy="2790825"/>
            <a:chOff x="9031834" y="3599023"/>
            <a:chExt cx="1838325" cy="2790825"/>
          </a:xfrm>
        </p:grpSpPr>
        <p:pic>
          <p:nvPicPr>
            <p:cNvPr id="545" name="Shape 54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31834" y="3599023"/>
              <a:ext cx="1838325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6" name="Shape 546"/>
            <p:cNvSpPr txBox="1"/>
            <p:nvPr/>
          </p:nvSpPr>
          <p:spPr>
            <a:xfrm>
              <a:off x="9231228" y="4644067"/>
              <a:ext cx="1394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הנאה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rain in hat and glasses saying bye with suitcase flat vector illustration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460013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9429" y="1363846"/>
            <a:ext cx="47171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 smtClean="0">
                <a:solidFill>
                  <a:srgbClr val="1B2562"/>
                </a:solidFill>
              </a:rPr>
              <a:t>נתראה בשיעור הבא ביום ______</a:t>
            </a:r>
          </a:p>
          <a:p>
            <a:pPr algn="ctr"/>
            <a:r>
              <a:rPr lang="he-IL" sz="6600" dirty="0" smtClean="0">
                <a:solidFill>
                  <a:srgbClr val="1B2562"/>
                </a:solidFill>
              </a:rPr>
              <a:t>בשעה ____</a:t>
            </a:r>
            <a:endParaRPr lang="en-US" sz="6600" dirty="0">
              <a:solidFill>
                <a:srgbClr val="1B2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1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Shape 212"/>
          <p:cNvGrpSpPr/>
          <p:nvPr/>
        </p:nvGrpSpPr>
        <p:grpSpPr>
          <a:xfrm>
            <a:off x="838201" y="471781"/>
            <a:ext cx="11353798" cy="984706"/>
            <a:chOff x="838200" y="268193"/>
            <a:chExt cx="11353798" cy="984706"/>
          </a:xfrm>
        </p:grpSpPr>
        <p:grpSp>
          <p:nvGrpSpPr>
            <p:cNvPr id="213" name="Shape 213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214" name="Shape 214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Shape 215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" name="Shape 216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מאיפה אני בארץ 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במקור?</a:t>
              </a:r>
              <a:endParaRPr lang="iw-IL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182" y="3784426"/>
            <a:ext cx="3076574" cy="279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Shape 218"/>
          <p:cNvGrpSpPr/>
          <p:nvPr/>
        </p:nvGrpSpPr>
        <p:grpSpPr>
          <a:xfrm>
            <a:off x="5272634" y="1431061"/>
            <a:ext cx="3420659" cy="3011253"/>
            <a:chOff x="5340105" y="4327278"/>
            <a:chExt cx="3076574" cy="2790825"/>
          </a:xfrm>
        </p:grpSpPr>
        <p:pic>
          <p:nvPicPr>
            <p:cNvPr id="219" name="Shape 2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40105" y="4327278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Shape 220"/>
            <p:cNvSpPr txBox="1"/>
            <p:nvPr/>
          </p:nvSpPr>
          <p:spPr>
            <a:xfrm>
              <a:off x="5968030" y="5410032"/>
              <a:ext cx="1211937" cy="3708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r>
                <a:rPr lang="iw-IL" sz="2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חיפה </a:t>
              </a:r>
            </a:p>
          </p:txBody>
        </p:sp>
      </p:grpSp>
      <p:sp>
        <p:nvSpPr>
          <p:cNvPr id="221" name="Shape 221"/>
          <p:cNvSpPr txBox="1"/>
          <p:nvPr/>
        </p:nvSpPr>
        <p:spPr>
          <a:xfrm>
            <a:off x="8475051" y="4592764"/>
            <a:ext cx="200483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he-IL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בכלל לא נולדתי בארץ...</a:t>
            </a:r>
            <a:endParaRPr lang="iw-IL"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25" name="Shape 225"/>
          <p:cNvGrpSpPr/>
          <p:nvPr/>
        </p:nvGrpSpPr>
        <p:grpSpPr>
          <a:xfrm>
            <a:off x="1029437" y="1263716"/>
            <a:ext cx="3708611" cy="3364158"/>
            <a:chOff x="742347" y="3949700"/>
            <a:chExt cx="3708611" cy="3364158"/>
          </a:xfrm>
        </p:grpSpPr>
        <p:pic>
          <p:nvPicPr>
            <p:cNvPr id="226" name="Shape 2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2347" y="3949700"/>
              <a:ext cx="3708611" cy="33641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Shape 227"/>
            <p:cNvSpPr txBox="1"/>
            <p:nvPr/>
          </p:nvSpPr>
          <p:spPr>
            <a:xfrm>
              <a:off x="1768133" y="4934404"/>
              <a:ext cx="1672046" cy="9323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he-IL" sz="20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מהישוב שלואי עלי נולד בו</a:t>
              </a:r>
              <a:endParaRPr lang="iw-IL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28" name="Shape 228"/>
          <p:cNvGrpSpPr/>
          <p:nvPr/>
        </p:nvGrpSpPr>
        <p:grpSpPr>
          <a:xfrm>
            <a:off x="3440727" y="3963531"/>
            <a:ext cx="2800273" cy="3112317"/>
            <a:chOff x="218658" y="1760519"/>
            <a:chExt cx="2800273" cy="3303959"/>
          </a:xfrm>
        </p:grpSpPr>
        <p:pic>
          <p:nvPicPr>
            <p:cNvPr id="229" name="Shape 2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8658" y="1760519"/>
              <a:ext cx="2800273" cy="3303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Shape 230"/>
            <p:cNvSpPr txBox="1"/>
            <p:nvPr/>
          </p:nvSpPr>
          <p:spPr>
            <a:xfrm>
              <a:off x="757747" y="2640871"/>
              <a:ext cx="1481211" cy="10782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r>
                <a:rPr lang="iw-IL" sz="20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גרתי </a:t>
              </a:r>
              <a:r>
                <a:rPr lang="iw-IL" sz="20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ב5 </a:t>
              </a:r>
              <a:r>
                <a:rPr lang="iw-IL" sz="20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מקומות שונים</a:t>
              </a:r>
            </a:p>
          </p:txBody>
        </p:sp>
      </p:grpSp>
      <p:grpSp>
        <p:nvGrpSpPr>
          <p:cNvPr id="21" name="Shape 131"/>
          <p:cNvGrpSpPr/>
          <p:nvPr/>
        </p:nvGrpSpPr>
        <p:grpSpPr>
          <a:xfrm>
            <a:off x="-1084549" y="-896579"/>
            <a:ext cx="4225750" cy="3833266"/>
            <a:chOff x="2599683" y="4317714"/>
            <a:chExt cx="4225750" cy="3833266"/>
          </a:xfrm>
        </p:grpSpPr>
        <p:pic>
          <p:nvPicPr>
            <p:cNvPr id="22" name="Shape 132"/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2599683" y="4317714"/>
              <a:ext cx="4225750" cy="3833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133"/>
            <p:cNvSpPr txBox="1"/>
            <p:nvPr/>
          </p:nvSpPr>
          <p:spPr>
            <a:xfrm>
              <a:off x="3766242" y="5616462"/>
              <a:ext cx="213865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he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מאיפה אני בארץ (במקור)?</a:t>
              </a:r>
              <a:endParaRPr lang="iw-IL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Shape 236"/>
          <p:cNvGrpSpPr/>
          <p:nvPr/>
        </p:nvGrpSpPr>
        <p:grpSpPr>
          <a:xfrm>
            <a:off x="838201" y="482932"/>
            <a:ext cx="11353798" cy="984706"/>
            <a:chOff x="838200" y="268193"/>
            <a:chExt cx="11353798" cy="984706"/>
          </a:xfrm>
        </p:grpSpPr>
        <p:grpSp>
          <p:nvGrpSpPr>
            <p:cNvPr id="237" name="Shape 237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238" name="Shape 238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Shape 239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" name="Shape 240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משהו שלא הרבה אנשים יודעים </a:t>
              </a:r>
              <a:r>
                <a:rPr lang="iw-IL" sz="3200" b="1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עלי</a:t>
              </a:r>
              <a:endParaRPr lang="iw-IL" sz="3200" b="1" dirty="0">
                <a:solidFill>
                  <a:srgbClr val="F5F2E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1" name="Shape 241"/>
          <p:cNvGrpSpPr/>
          <p:nvPr/>
        </p:nvGrpSpPr>
        <p:grpSpPr>
          <a:xfrm>
            <a:off x="5341906" y="3780529"/>
            <a:ext cx="3076574" cy="2790825"/>
            <a:chOff x="6414066" y="4486391"/>
            <a:chExt cx="3076574" cy="2790825"/>
          </a:xfrm>
        </p:grpSpPr>
        <p:pic>
          <p:nvPicPr>
            <p:cNvPr id="242" name="Shape 2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14066" y="4486391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Shape 243"/>
            <p:cNvSpPr txBox="1"/>
            <p:nvPr/>
          </p:nvSpPr>
          <p:spPr>
            <a:xfrm>
              <a:off x="7030264" y="5258110"/>
              <a:ext cx="1956540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אני לא יודע </a:t>
              </a:r>
              <a:r>
                <a:rPr lang="iw-IL" sz="20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לרכב </a:t>
              </a:r>
              <a:r>
                <a:rPr lang="iw-IL" sz="20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על אופניים </a:t>
              </a:r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8956964" y="3870779"/>
            <a:ext cx="3076574" cy="2790825"/>
            <a:chOff x="9078253" y="4421700"/>
            <a:chExt cx="3076574" cy="2790825"/>
          </a:xfrm>
        </p:grpSpPr>
        <p:pic>
          <p:nvPicPr>
            <p:cNvPr id="245" name="Shape 24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8253" y="4421700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Shape 246"/>
            <p:cNvSpPr txBox="1"/>
            <p:nvPr/>
          </p:nvSpPr>
          <p:spPr>
            <a:xfrm>
              <a:off x="9655439" y="5309280"/>
              <a:ext cx="1922204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טיפסתי על ההר הכי גבוה בעולם</a:t>
              </a:r>
            </a:p>
          </p:txBody>
        </p:sp>
      </p:grpSp>
      <p:grpSp>
        <p:nvGrpSpPr>
          <p:cNvPr id="247" name="Shape 247"/>
          <p:cNvGrpSpPr/>
          <p:nvPr/>
        </p:nvGrpSpPr>
        <p:grpSpPr>
          <a:xfrm>
            <a:off x="3780570" y="1640333"/>
            <a:ext cx="3076574" cy="2790825"/>
            <a:chOff x="3822851" y="4450441"/>
            <a:chExt cx="3076574" cy="2790825"/>
          </a:xfrm>
        </p:grpSpPr>
        <p:pic>
          <p:nvPicPr>
            <p:cNvPr id="248" name="Shape 2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22851" y="4450441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Shape 249"/>
            <p:cNvSpPr txBox="1"/>
            <p:nvPr/>
          </p:nvSpPr>
          <p:spPr>
            <a:xfrm>
              <a:off x="4640407" y="5039039"/>
              <a:ext cx="161215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התחלתי לעבוד על סטארטאפ בגיל 14</a:t>
              </a:r>
            </a:p>
          </p:txBody>
        </p:sp>
      </p:grpSp>
      <p:grpSp>
        <p:nvGrpSpPr>
          <p:cNvPr id="250" name="Shape 250"/>
          <p:cNvGrpSpPr/>
          <p:nvPr/>
        </p:nvGrpSpPr>
        <p:grpSpPr>
          <a:xfrm>
            <a:off x="7172359" y="1533266"/>
            <a:ext cx="3076574" cy="2790825"/>
            <a:chOff x="1493037" y="4451001"/>
            <a:chExt cx="3076574" cy="2790825"/>
          </a:xfrm>
        </p:grpSpPr>
        <p:pic>
          <p:nvPicPr>
            <p:cNvPr id="251" name="Shape 25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3037" y="4451001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Shape 252"/>
            <p:cNvSpPr txBox="1"/>
            <p:nvPr/>
          </p:nvSpPr>
          <p:spPr>
            <a:xfrm>
              <a:off x="2306497" y="5340880"/>
              <a:ext cx="14496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יש לי אח תאום</a:t>
              </a:r>
            </a:p>
          </p:txBody>
        </p:sp>
      </p:grpSp>
      <p:grpSp>
        <p:nvGrpSpPr>
          <p:cNvPr id="253" name="Shape 253"/>
          <p:cNvGrpSpPr/>
          <p:nvPr/>
        </p:nvGrpSpPr>
        <p:grpSpPr>
          <a:xfrm>
            <a:off x="1752859" y="3745682"/>
            <a:ext cx="2800273" cy="3112317"/>
            <a:chOff x="235038" y="2022694"/>
            <a:chExt cx="2800273" cy="3303959"/>
          </a:xfrm>
        </p:grpSpPr>
        <p:pic>
          <p:nvPicPr>
            <p:cNvPr id="254" name="Shape 25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5038" y="2022694"/>
              <a:ext cx="2800273" cy="3303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Shape 255"/>
            <p:cNvSpPr txBox="1"/>
            <p:nvPr/>
          </p:nvSpPr>
          <p:spPr>
            <a:xfrm>
              <a:off x="894453" y="3001919"/>
              <a:ext cx="1481445" cy="10782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הייתי מציל/ה בבריכה</a:t>
              </a:r>
            </a:p>
          </p:txBody>
        </p:sp>
      </p:grpSp>
      <p:grpSp>
        <p:nvGrpSpPr>
          <p:cNvPr id="22" name="Shape 148"/>
          <p:cNvGrpSpPr/>
          <p:nvPr/>
        </p:nvGrpSpPr>
        <p:grpSpPr>
          <a:xfrm>
            <a:off x="-263053" y="-530679"/>
            <a:ext cx="3076574" cy="2790825"/>
            <a:chOff x="-1379119" y="1689957"/>
            <a:chExt cx="3076574" cy="2790825"/>
          </a:xfrm>
        </p:grpSpPr>
        <p:pic>
          <p:nvPicPr>
            <p:cNvPr id="23" name="Shape 149"/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-1379119" y="1689957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Shape 150"/>
            <p:cNvSpPr txBox="1"/>
            <p:nvPr/>
          </p:nvSpPr>
          <p:spPr>
            <a:xfrm>
              <a:off x="-1010101" y="2478956"/>
              <a:ext cx="2338537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he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משהו שלא הרבה אנשים יודעים עלי</a:t>
              </a:r>
              <a:endParaRPr lang="iw-IL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w-IL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מה התחביבים שלי?</a:t>
            </a:r>
          </a:p>
        </p:txBody>
      </p:sp>
      <p:grpSp>
        <p:nvGrpSpPr>
          <p:cNvPr id="165" name="Shape 165"/>
          <p:cNvGrpSpPr/>
          <p:nvPr/>
        </p:nvGrpSpPr>
        <p:grpSpPr>
          <a:xfrm>
            <a:off x="838201" y="490661"/>
            <a:ext cx="11353798" cy="984706"/>
            <a:chOff x="838200" y="268193"/>
            <a:chExt cx="11353798" cy="984706"/>
          </a:xfrm>
        </p:grpSpPr>
        <p:grpSp>
          <p:nvGrpSpPr>
            <p:cNvPr id="166" name="Shape 166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Shape 169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 i="0" u="none" strike="noStrike" cap="none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מה התחביבים שלי?</a:t>
              </a:r>
            </a:p>
          </p:txBody>
        </p:sp>
      </p:grp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922392" y="3920482"/>
            <a:ext cx="2695574" cy="261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Shape 171"/>
          <p:cNvGrpSpPr/>
          <p:nvPr/>
        </p:nvGrpSpPr>
        <p:grpSpPr>
          <a:xfrm>
            <a:off x="1854916" y="1753966"/>
            <a:ext cx="2695574" cy="2619375"/>
            <a:chOff x="582689" y="1600905"/>
            <a:chExt cx="2695574" cy="2619375"/>
          </a:xfrm>
        </p:grpSpPr>
        <p:pic>
          <p:nvPicPr>
            <p:cNvPr id="172" name="Shape 1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2689" y="1600905"/>
              <a:ext cx="2695574" cy="261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Shape 173"/>
            <p:cNvSpPr txBox="1"/>
            <p:nvPr/>
          </p:nvSpPr>
          <p:spPr>
            <a:xfrm>
              <a:off x="1259476" y="2222499"/>
              <a:ext cx="139451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צניחה </a:t>
              </a:r>
              <a:r>
                <a:rPr lang="iw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חופשית</a:t>
              </a:r>
              <a:r>
                <a:rPr lang="he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,</a:t>
              </a:r>
              <a:r>
                <a:rPr lang="iw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iw-IL" sz="200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כל יום שישי</a:t>
              </a:r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5177816" y="1649252"/>
            <a:ext cx="2695574" cy="2619375"/>
            <a:chOff x="2079028" y="1604361"/>
            <a:chExt cx="2695574" cy="2619375"/>
          </a:xfrm>
        </p:grpSpPr>
        <p:pic>
          <p:nvPicPr>
            <p:cNvPr id="175" name="Shape 17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79028" y="1604361"/>
              <a:ext cx="2695574" cy="261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Shape 176"/>
            <p:cNvSpPr txBox="1"/>
            <p:nvPr/>
          </p:nvSpPr>
          <p:spPr>
            <a:xfrm>
              <a:off x="2729558" y="2482091"/>
              <a:ext cx="1394513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קריוקי </a:t>
              </a:r>
            </a:p>
          </p:txBody>
        </p:sp>
      </p:grpSp>
      <p:sp>
        <p:nvSpPr>
          <p:cNvPr id="177" name="Shape 177"/>
          <p:cNvSpPr txBox="1"/>
          <p:nvPr/>
        </p:nvSpPr>
        <p:spPr>
          <a:xfrm>
            <a:off x="4550492" y="4702953"/>
            <a:ext cx="1394513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w-IL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אגרוף תאילנדי </a:t>
            </a:r>
          </a:p>
        </p:txBody>
      </p:sp>
      <p:grpSp>
        <p:nvGrpSpPr>
          <p:cNvPr id="178" name="Shape 178"/>
          <p:cNvGrpSpPr/>
          <p:nvPr/>
        </p:nvGrpSpPr>
        <p:grpSpPr>
          <a:xfrm>
            <a:off x="8555063" y="1500901"/>
            <a:ext cx="3076574" cy="2790825"/>
            <a:chOff x="7442102" y="1528750"/>
            <a:chExt cx="3076574" cy="2790825"/>
          </a:xfrm>
        </p:grpSpPr>
        <p:pic>
          <p:nvPicPr>
            <p:cNvPr id="179" name="Shape 17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42102" y="1528750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Shape 180"/>
            <p:cNvSpPr txBox="1"/>
            <p:nvPr/>
          </p:nvSpPr>
          <p:spPr>
            <a:xfrm>
              <a:off x="8128464" y="2470664"/>
              <a:ext cx="139451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ריצת מרתונים</a:t>
              </a:r>
            </a:p>
          </p:txBody>
        </p:sp>
      </p:grpSp>
      <p:grpSp>
        <p:nvGrpSpPr>
          <p:cNvPr id="181" name="Shape 181"/>
          <p:cNvGrpSpPr/>
          <p:nvPr/>
        </p:nvGrpSpPr>
        <p:grpSpPr>
          <a:xfrm>
            <a:off x="7403100" y="3841272"/>
            <a:ext cx="1838325" cy="2790825"/>
            <a:chOff x="9031834" y="3599023"/>
            <a:chExt cx="1838325" cy="2790825"/>
          </a:xfrm>
        </p:grpSpPr>
        <p:pic>
          <p:nvPicPr>
            <p:cNvPr id="182" name="Shape 18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031834" y="3599023"/>
              <a:ext cx="1838325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Shape 183"/>
            <p:cNvSpPr txBox="1"/>
            <p:nvPr/>
          </p:nvSpPr>
          <p:spPr>
            <a:xfrm>
              <a:off x="9231228" y="4644067"/>
              <a:ext cx="1394513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די ג'יי</a:t>
              </a:r>
            </a:p>
          </p:txBody>
        </p:sp>
      </p:grpSp>
      <p:pic>
        <p:nvPicPr>
          <p:cNvPr id="23" name="Shape 123"/>
          <p:cNvPicPr preferRelativeResize="0"/>
          <p:nvPr/>
        </p:nvPicPr>
        <p:blipFill rotWithShape="1">
          <a:blip r:embed="rId7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-152686" y="-152369"/>
            <a:ext cx="2762162" cy="250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136"/>
          <p:cNvSpPr txBox="1"/>
          <p:nvPr/>
        </p:nvSpPr>
        <p:spPr>
          <a:xfrm>
            <a:off x="432818" y="392552"/>
            <a:ext cx="1591153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 rtl="1">
              <a:buSzPct val="25000"/>
            </a:pPr>
            <a:r>
              <a:rPr lang="he-IL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מה התחביבים שלי?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Shape 141"/>
          <p:cNvGrpSpPr/>
          <p:nvPr/>
        </p:nvGrpSpPr>
        <p:grpSpPr>
          <a:xfrm>
            <a:off x="838201" y="490661"/>
            <a:ext cx="11353798" cy="984706"/>
            <a:chOff x="838200" y="268193"/>
            <a:chExt cx="11353798" cy="984706"/>
          </a:xfrm>
        </p:grpSpPr>
        <p:grpSp>
          <p:nvGrpSpPr>
            <p:cNvPr id="142" name="Shape 142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Shape 144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" name="Shape 145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 i="0" u="none" strike="noStrike" cap="none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מה אני </a:t>
              </a:r>
              <a:r>
                <a:rPr lang="iw-IL" sz="3200" b="1" i="0" u="none" strike="noStrike" cap="none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לומד</a:t>
              </a:r>
              <a:r>
                <a:rPr lang="he-IL" sz="3200" b="1" i="0" u="none" strike="noStrike" cap="none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/ת</a:t>
              </a:r>
              <a:r>
                <a:rPr lang="iw-IL" sz="3200" b="1" i="0" u="none" strike="noStrike" cap="none" dirty="0" smtClean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iw-IL" sz="3200" b="1" i="0" u="none" strike="noStrike" cap="none" dirty="0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ואיפה?</a:t>
              </a:r>
            </a:p>
          </p:txBody>
        </p:sp>
      </p:grp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2938" y="1710205"/>
            <a:ext cx="3076574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8895225" y="2373903"/>
            <a:ext cx="2085278" cy="10156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iw-IL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רפואת שיניים באוניברסיטה העברית</a:t>
            </a:r>
          </a:p>
        </p:txBody>
      </p:sp>
      <p:grpSp>
        <p:nvGrpSpPr>
          <p:cNvPr id="148" name="Shape 148"/>
          <p:cNvGrpSpPr/>
          <p:nvPr/>
        </p:nvGrpSpPr>
        <p:grpSpPr>
          <a:xfrm>
            <a:off x="3032191" y="3839925"/>
            <a:ext cx="3076574" cy="2790825"/>
            <a:chOff x="6385003" y="4317714"/>
            <a:chExt cx="3076574" cy="2790825"/>
          </a:xfrm>
        </p:grpSpPr>
        <p:pic>
          <p:nvPicPr>
            <p:cNvPr id="149" name="Shape 1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85003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Shape 150"/>
            <p:cNvSpPr txBox="1"/>
            <p:nvPr/>
          </p:nvSpPr>
          <p:spPr>
            <a:xfrm>
              <a:off x="6737210" y="5092769"/>
              <a:ext cx="2338537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תאטרון ופיזיקה באוניברסיטת תל אביב</a:t>
              </a:r>
            </a:p>
          </p:txBody>
        </p:sp>
      </p:grpSp>
      <p:grpSp>
        <p:nvGrpSpPr>
          <p:cNvPr id="151" name="Shape 151"/>
          <p:cNvGrpSpPr/>
          <p:nvPr/>
        </p:nvGrpSpPr>
        <p:grpSpPr>
          <a:xfrm>
            <a:off x="6605397" y="3839925"/>
            <a:ext cx="3076574" cy="2790825"/>
            <a:chOff x="9078253" y="4421700"/>
            <a:chExt cx="3076574" cy="2790825"/>
          </a:xfrm>
        </p:grpSpPr>
        <p:pic>
          <p:nvPicPr>
            <p:cNvPr id="152" name="Shape 15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78253" y="4421700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Shape 153"/>
            <p:cNvSpPr txBox="1"/>
            <p:nvPr/>
          </p:nvSpPr>
          <p:spPr>
            <a:xfrm>
              <a:off x="9499906" y="5242291"/>
              <a:ext cx="2085278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פסיכולוגיה באוניברסיטת חיפה </a:t>
              </a:r>
            </a:p>
          </p:txBody>
        </p:sp>
      </p:grpSp>
      <p:grpSp>
        <p:nvGrpSpPr>
          <p:cNvPr id="154" name="Shape 154"/>
          <p:cNvGrpSpPr/>
          <p:nvPr/>
        </p:nvGrpSpPr>
        <p:grpSpPr>
          <a:xfrm>
            <a:off x="1154806" y="1618192"/>
            <a:ext cx="3076574" cy="2790825"/>
            <a:chOff x="3748860" y="4317714"/>
            <a:chExt cx="3076574" cy="2790825"/>
          </a:xfrm>
        </p:grpSpPr>
        <p:pic>
          <p:nvPicPr>
            <p:cNvPr id="155" name="Shape 15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48860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Shape 156"/>
            <p:cNvSpPr txBox="1"/>
            <p:nvPr/>
          </p:nvSpPr>
          <p:spPr>
            <a:xfrm>
              <a:off x="4490608" y="5227312"/>
              <a:ext cx="179488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הנדסת חשמל בבאר שבע </a:t>
              </a:r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4797858" y="1475367"/>
            <a:ext cx="3076574" cy="2790825"/>
            <a:chOff x="1469983" y="4317714"/>
            <a:chExt cx="3076574" cy="2790825"/>
          </a:xfrm>
        </p:grpSpPr>
        <p:pic>
          <p:nvPicPr>
            <p:cNvPr id="158" name="Shape 15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69983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Shape 159"/>
            <p:cNvSpPr txBox="1"/>
            <p:nvPr/>
          </p:nvSpPr>
          <p:spPr>
            <a:xfrm>
              <a:off x="2116655" y="5288014"/>
              <a:ext cx="17832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אדריכלות בטכניון</a:t>
              </a:r>
            </a:p>
          </p:txBody>
        </p:sp>
      </p:grpSp>
      <p:grpSp>
        <p:nvGrpSpPr>
          <p:cNvPr id="21" name="Shape 134"/>
          <p:cNvGrpSpPr/>
          <p:nvPr/>
        </p:nvGrpSpPr>
        <p:grpSpPr>
          <a:xfrm>
            <a:off x="-652734" y="-468998"/>
            <a:ext cx="3076574" cy="2790825"/>
            <a:chOff x="1469983" y="4317714"/>
            <a:chExt cx="3076574" cy="2790825"/>
          </a:xfrm>
        </p:grpSpPr>
        <p:pic>
          <p:nvPicPr>
            <p:cNvPr id="22" name="Shape 135"/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1469983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136"/>
            <p:cNvSpPr txBox="1"/>
            <p:nvPr/>
          </p:nvSpPr>
          <p:spPr>
            <a:xfrm>
              <a:off x="2176068" y="5248146"/>
              <a:ext cx="159115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he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מה אני לומד/ת ואיפה? </a:t>
              </a:r>
              <a:endParaRPr lang="iw-IL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Shape 188"/>
          <p:cNvGrpSpPr/>
          <p:nvPr/>
        </p:nvGrpSpPr>
        <p:grpSpPr>
          <a:xfrm>
            <a:off x="838201" y="490661"/>
            <a:ext cx="11353798" cy="984706"/>
            <a:chOff x="838200" y="268193"/>
            <a:chExt cx="11353798" cy="984706"/>
          </a:xfrm>
        </p:grpSpPr>
        <p:grpSp>
          <p:nvGrpSpPr>
            <p:cNvPr id="189" name="Shape 189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Shape 192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 i="0" u="none" strike="noStrike" cap="none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מה הגיל שלי? </a:t>
              </a:r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5555838" y="3612811"/>
            <a:ext cx="3420659" cy="3011253"/>
            <a:chOff x="6385003" y="4317714"/>
            <a:chExt cx="3076574" cy="2790825"/>
          </a:xfrm>
        </p:grpSpPr>
        <p:pic>
          <p:nvPicPr>
            <p:cNvPr id="194" name="Shape 19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85003" y="4317714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Shape 195"/>
            <p:cNvSpPr txBox="1"/>
            <p:nvPr/>
          </p:nvSpPr>
          <p:spPr>
            <a:xfrm>
              <a:off x="6487439" y="5090569"/>
              <a:ext cx="2338537" cy="9413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r>
                <a:rPr lang="iw-IL" sz="200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בגיל של מארק צוקרברג </a:t>
              </a:r>
              <a:r>
                <a:rPr lang="he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(</a:t>
              </a:r>
              <a:r>
                <a:rPr lang="iw-IL" sz="2000" b="0" i="0" u="none" strike="noStrike" cap="none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ההוא מפייסבוק</a:t>
              </a:r>
              <a:r>
                <a:rPr lang="he-IL" sz="20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)</a:t>
              </a:r>
              <a:endParaRPr lang="iw-IL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96" name="Shape 196"/>
          <p:cNvGrpSpPr/>
          <p:nvPr/>
        </p:nvGrpSpPr>
        <p:grpSpPr>
          <a:xfrm>
            <a:off x="3575110" y="1475367"/>
            <a:ext cx="3076574" cy="2790825"/>
            <a:chOff x="5331428" y="4038048"/>
            <a:chExt cx="3076574" cy="2790825"/>
          </a:xfrm>
        </p:grpSpPr>
        <p:pic>
          <p:nvPicPr>
            <p:cNvPr id="197" name="Shape 1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31428" y="4038048"/>
              <a:ext cx="3076574" cy="279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Shape 198"/>
            <p:cNvSpPr txBox="1"/>
            <p:nvPr/>
          </p:nvSpPr>
          <p:spPr>
            <a:xfrm>
              <a:off x="6060663" y="4789541"/>
              <a:ext cx="1794880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גדול/ה מכם בשנתיים-שלוש </a:t>
              </a:r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1499083" y="3745683"/>
            <a:ext cx="2800273" cy="3112317"/>
            <a:chOff x="162931" y="1646932"/>
            <a:chExt cx="2800273" cy="3303959"/>
          </a:xfrm>
        </p:grpSpPr>
        <p:pic>
          <p:nvPicPr>
            <p:cNvPr id="203" name="Shape 20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2931" y="1646932"/>
              <a:ext cx="2800273" cy="3303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Shape 204"/>
            <p:cNvSpPr txBox="1"/>
            <p:nvPr/>
          </p:nvSpPr>
          <p:spPr>
            <a:xfrm>
              <a:off x="798770" y="2496988"/>
              <a:ext cx="1528595" cy="10782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כמעט כפול מהגיל שלכם</a:t>
              </a:r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x="8004970" y="1475367"/>
            <a:ext cx="3448226" cy="2860674"/>
            <a:chOff x="8671070" y="3803946"/>
            <a:chExt cx="3448226" cy="2860674"/>
          </a:xfrm>
        </p:grpSpPr>
        <p:pic>
          <p:nvPicPr>
            <p:cNvPr id="206" name="Shape 20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71070" y="3803946"/>
              <a:ext cx="3448226" cy="2860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Shape 207"/>
            <p:cNvSpPr txBox="1"/>
            <p:nvPr/>
          </p:nvSpPr>
          <p:spPr>
            <a:xfrm>
              <a:off x="9271985" y="4586344"/>
              <a:ext cx="2085278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SzPct val="25000"/>
                <a:buNone/>
              </a:pPr>
              <a:r>
                <a:rPr lang="iw-IL" sz="2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נולדתי במאה הקודמת ולכן אני גדול/ה </a:t>
              </a:r>
              <a:r>
                <a:rPr lang="he-IL" sz="20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 19</a:t>
              </a:r>
              <a:endParaRPr lang="iw-IL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3" name="Shape 146"/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/>
        </p:blipFill>
        <p:spPr>
          <a:xfrm>
            <a:off x="0" y="-180300"/>
            <a:ext cx="3076574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136"/>
          <p:cNvSpPr txBox="1"/>
          <p:nvPr/>
        </p:nvSpPr>
        <p:spPr>
          <a:xfrm>
            <a:off x="760999" y="647247"/>
            <a:ext cx="1591153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he-IL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מה הגיל שלי?</a:t>
            </a:r>
            <a:endParaRPr lang="iw-IL"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4294967295"/>
          </p:nvPr>
        </p:nvSpPr>
        <p:spPr>
          <a:xfrm>
            <a:off x="2250074" y="2041200"/>
            <a:ext cx="9372600" cy="2900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w-IL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מאיפה אתם בארץ? </a:t>
            </a:r>
            <a:endParaRPr lang="he-IL" sz="28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w-IL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סמנו </a:t>
            </a:r>
            <a:r>
              <a:rPr lang="iw-IL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על המפה</a:t>
            </a: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Shape 285"/>
          <p:cNvGrpSpPr/>
          <p:nvPr/>
        </p:nvGrpSpPr>
        <p:grpSpPr>
          <a:xfrm>
            <a:off x="838201" y="349118"/>
            <a:ext cx="11353798" cy="984706"/>
            <a:chOff x="838200" y="268193"/>
            <a:chExt cx="11353798" cy="984706"/>
          </a:xfrm>
        </p:grpSpPr>
        <p:grpSp>
          <p:nvGrpSpPr>
            <p:cNvPr id="286" name="Shape 286"/>
            <p:cNvGrpSpPr/>
            <p:nvPr/>
          </p:nvGrpSpPr>
          <p:grpSpPr>
            <a:xfrm>
              <a:off x="838200" y="268195"/>
              <a:ext cx="11353798" cy="984704"/>
              <a:chOff x="838201" y="365124"/>
              <a:chExt cx="11353798" cy="984704"/>
            </a:xfrm>
          </p:grpSpPr>
          <p:sp>
            <p:nvSpPr>
              <p:cNvPr id="287" name="Shape 287"/>
              <p:cNvSpPr/>
              <p:nvPr/>
            </p:nvSpPr>
            <p:spPr>
              <a:xfrm>
                <a:off x="1680752" y="365125"/>
                <a:ext cx="10511246" cy="984704"/>
              </a:xfrm>
              <a:prstGeom prst="rect">
                <a:avLst/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Shape 288"/>
              <p:cNvSpPr/>
              <p:nvPr/>
            </p:nvSpPr>
            <p:spPr>
              <a:xfrm rot="-5400000">
                <a:off x="767124" y="436201"/>
                <a:ext cx="984704" cy="842550"/>
              </a:xfrm>
              <a:prstGeom prst="triangle">
                <a:avLst>
                  <a:gd name="adj" fmla="val 50000"/>
                </a:avLst>
              </a:prstGeom>
              <a:solidFill>
                <a:srgbClr val="38C2C5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Shape 289"/>
            <p:cNvSpPr txBox="1"/>
            <p:nvPr/>
          </p:nvSpPr>
          <p:spPr>
            <a:xfrm>
              <a:off x="1680750" y="268193"/>
              <a:ext cx="10511246" cy="92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buClr>
                  <a:srgbClr val="F5F2E3"/>
                </a:buClr>
                <a:buSzPct val="25000"/>
                <a:buFont typeface="Tahoma"/>
                <a:buNone/>
              </a:pPr>
              <a:r>
                <a:rPr lang="iw-IL" sz="3200" b="1">
                  <a:solidFill>
                    <a:srgbClr val="F5F2E3"/>
                  </a:solidFill>
                  <a:latin typeface="Tahoma"/>
                  <a:ea typeface="Tahoma"/>
                  <a:cs typeface="Tahoma"/>
                  <a:sym typeface="Tahoma"/>
                </a:rPr>
                <a:t>ועכשיו תורכם....</a:t>
              </a:r>
            </a:p>
          </p:txBody>
        </p:sp>
      </p:grp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59357">
            <a:off x="1202170" y="-724208"/>
            <a:ext cx="3833757" cy="821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723</Words>
  <Application>Microsoft Office PowerPoint</Application>
  <PresentationFormat>מסך רחב</PresentationFormat>
  <Paragraphs>208</Paragraphs>
  <Slides>38</Slides>
  <Notes>38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2" baseType="lpstr">
      <vt:lpstr>Tahoma</vt:lpstr>
      <vt:lpstr>Arial</vt:lpstr>
      <vt:lpstr>Calibri</vt:lpstr>
      <vt:lpstr>ערכת נושא Office</vt:lpstr>
      <vt:lpstr>החלטתם להירשם לנחשון?  מעולה!</vt:lpstr>
      <vt:lpstr>מצגת של PowerPoint‏</vt:lpstr>
      <vt:lpstr>מצגת של PowerPoint‏</vt:lpstr>
      <vt:lpstr>מצגת של PowerPoint‏</vt:lpstr>
      <vt:lpstr>מצגת של PowerPoint‏</vt:lpstr>
      <vt:lpstr>מה התחביבים שלי?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החלטתם להירשם לנחשון? גם אני!</dc:title>
  <dc:creator>Yotam Blaich</dc:creator>
  <cp:lastModifiedBy>Yaara Tishel</cp:lastModifiedBy>
  <cp:revision>43</cp:revision>
  <dcterms:modified xsi:type="dcterms:W3CDTF">2020-03-05T14:10:58Z</dcterms:modified>
</cp:coreProperties>
</file>