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1"/>
  </p:notesMasterIdLst>
  <p:sldIdLst>
    <p:sldId id="256" r:id="rId2"/>
    <p:sldId id="267" r:id="rId3"/>
    <p:sldId id="268" r:id="rId4"/>
    <p:sldId id="266" r:id="rId5"/>
    <p:sldId id="269" r:id="rId6"/>
    <p:sldId id="265" r:id="rId7"/>
    <p:sldId id="270" r:id="rId8"/>
    <p:sldId id="263" r:id="rId9"/>
    <p:sldId id="271" r:id="rId10"/>
    <p:sldId id="264" r:id="rId11"/>
    <p:sldId id="276" r:id="rId12"/>
    <p:sldId id="272" r:id="rId13"/>
    <p:sldId id="277" r:id="rId14"/>
    <p:sldId id="273" r:id="rId15"/>
    <p:sldId id="278" r:id="rId16"/>
    <p:sldId id="274" r:id="rId17"/>
    <p:sldId id="279" r:id="rId18"/>
    <p:sldId id="275" r:id="rId19"/>
    <p:sldId id="280" r:id="rId20"/>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1D4C72"/>
    <a:srgbClr val="FFFC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408" autoAdjust="0"/>
    <p:restoredTop sz="77739" autoAdjust="0"/>
  </p:normalViewPr>
  <p:slideViewPr>
    <p:cSldViewPr>
      <p:cViewPr>
        <p:scale>
          <a:sx n="100" d="100"/>
          <a:sy n="100" d="100"/>
        </p:scale>
        <p:origin x="-1104" y="-7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fontAlgn="auto">
              <a:spcBef>
                <a:spcPts val="0"/>
              </a:spcBef>
              <a:spcAft>
                <a:spcPts val="0"/>
              </a:spcAft>
              <a:defRPr sz="1200">
                <a:latin typeface="+mn-lt"/>
                <a:cs typeface="+mn-cs"/>
              </a:defRPr>
            </a:lvl1pPr>
          </a:lstStyle>
          <a:p>
            <a:pPr>
              <a:defRPr/>
            </a:pPr>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rtl="1" fontAlgn="auto">
              <a:spcBef>
                <a:spcPts val="0"/>
              </a:spcBef>
              <a:spcAft>
                <a:spcPts val="0"/>
              </a:spcAft>
              <a:defRPr sz="1200">
                <a:latin typeface="+mn-lt"/>
                <a:cs typeface="+mn-cs"/>
              </a:defRPr>
            </a:lvl1pPr>
          </a:lstStyle>
          <a:p>
            <a:pPr>
              <a:defRPr/>
            </a:pPr>
            <a:fld id="{C79FBA77-1962-4E47-8AB7-9C37B99B6672}" type="datetimeFigureOut">
              <a:rPr lang="he-IL"/>
              <a:pPr>
                <a:defRPr/>
              </a:pPr>
              <a:t>י"ט/תמוז/תשע"ג</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fontAlgn="auto">
              <a:spcBef>
                <a:spcPts val="0"/>
              </a:spcBef>
              <a:spcAft>
                <a:spcPts val="0"/>
              </a:spcAft>
              <a:defRPr sz="1200">
                <a:latin typeface="+mn-lt"/>
                <a:cs typeface="+mn-cs"/>
              </a:defRPr>
            </a:lvl1pPr>
          </a:lstStyle>
          <a:p>
            <a:pPr>
              <a:defRPr/>
            </a:pPr>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rtl="1" fontAlgn="auto">
              <a:spcBef>
                <a:spcPts val="0"/>
              </a:spcBef>
              <a:spcAft>
                <a:spcPts val="0"/>
              </a:spcAft>
              <a:defRPr sz="1200">
                <a:latin typeface="+mn-lt"/>
                <a:cs typeface="+mn-cs"/>
              </a:defRPr>
            </a:lvl1pPr>
          </a:lstStyle>
          <a:p>
            <a:pPr>
              <a:defRPr/>
            </a:pPr>
            <a:fld id="{8B4947A0-196A-4262-8992-C964E81E85B8}" type="slidenum">
              <a:rPr lang="he-IL"/>
              <a:pPr>
                <a:defRPr/>
              </a:pPr>
              <a:t>‹#›</a:t>
            </a:fld>
            <a:endParaRPr lang="he-IL"/>
          </a:p>
        </p:txBody>
      </p:sp>
    </p:spTree>
    <p:extLst>
      <p:ext uri="{BB962C8B-B14F-4D97-AF65-F5344CB8AC3E}">
        <p14:creationId xmlns:p14="http://schemas.microsoft.com/office/powerpoint/2010/main" val="270530984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he-IL" smtClean="0"/>
          </a:p>
        </p:txBody>
      </p:sp>
      <p:sp>
        <p:nvSpPr>
          <p:cNvPr id="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9BEB54-D2CB-45CE-92AE-CE77EEF35E6E}" type="slidenum">
              <a:rPr lang="ar-SA" smtClean="0"/>
              <a:pPr fontAlgn="base">
                <a:spcBef>
                  <a:spcPct val="0"/>
                </a:spcBef>
                <a:spcAft>
                  <a:spcPct val="0"/>
                </a:spcAft>
                <a:defRPr/>
              </a:pPr>
              <a:t>1</a:t>
            </a:fld>
            <a:endParaRPr lang="he-I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sz="1200">
                <a:solidFill>
                  <a:schemeClr val="bg2">
                    <a:lumMod val="65000"/>
                  </a:schemeClr>
                </a:solidFill>
              </a:defRPr>
            </a:lvl1pPr>
          </a:lstStyle>
          <a:p>
            <a:pPr>
              <a:defRPr/>
            </a:pPr>
            <a:fld id="{B7F77222-6B73-4BEE-B363-77539E09886B}" type="slidenum">
              <a:rPr lang="he-IL"/>
              <a:pPr>
                <a:defRPr/>
              </a:pPr>
              <a:t>‹#›</a:t>
            </a:fld>
            <a:endParaRPr lang="he-IL" dirty="0"/>
          </a:p>
        </p:txBody>
      </p:sp>
    </p:spTree>
    <p:extLst>
      <p:ext uri="{BB962C8B-B14F-4D97-AF65-F5344CB8AC3E}">
        <p14:creationId xmlns:p14="http://schemas.microsoft.com/office/powerpoint/2010/main" val="293457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he-IL"/>
          </a:p>
        </p:txBody>
      </p:sp>
      <p:sp>
        <p:nvSpPr>
          <p:cNvPr id="3" name="Footer Placeholder 4"/>
          <p:cNvSpPr>
            <a:spLocks noGrp="1"/>
          </p:cNvSpPr>
          <p:nvPr>
            <p:ph type="ftr" sz="quarter" idx="11"/>
          </p:nvPr>
        </p:nvSpPr>
        <p:spPr/>
        <p:txBody>
          <a:bodyPr/>
          <a:lstStyle>
            <a:lvl1pPr>
              <a:defRPr/>
            </a:lvl1pPr>
          </a:lstStyle>
          <a:p>
            <a:pPr>
              <a:defRPr/>
            </a:pPr>
            <a:endParaRPr lang="he-IL"/>
          </a:p>
        </p:txBody>
      </p:sp>
      <p:sp>
        <p:nvSpPr>
          <p:cNvPr id="4" name="Slide Number Placeholder 5"/>
          <p:cNvSpPr>
            <a:spLocks noGrp="1"/>
          </p:cNvSpPr>
          <p:nvPr>
            <p:ph type="sldNum" sz="quarter" idx="12"/>
          </p:nvPr>
        </p:nvSpPr>
        <p:spPr/>
        <p:txBody>
          <a:bodyPr/>
          <a:lstStyle>
            <a:lvl1pPr>
              <a:defRPr/>
            </a:lvl1pPr>
          </a:lstStyle>
          <a:p>
            <a:pPr>
              <a:defRPr/>
            </a:pPr>
            <a:fld id="{02F41979-723E-40B2-B857-9F5FD6001B07}" type="slidenum">
              <a:rPr lang="he-IL"/>
              <a:pPr>
                <a:defRPr/>
              </a:pPr>
              <a:t>‹#›</a:t>
            </a:fld>
            <a:endParaRPr lang="he-IL" dirty="0"/>
          </a:p>
        </p:txBody>
      </p:sp>
    </p:spTree>
    <p:extLst>
      <p:ext uri="{BB962C8B-B14F-4D97-AF65-F5344CB8AC3E}">
        <p14:creationId xmlns:p14="http://schemas.microsoft.com/office/powerpoint/2010/main" val="859610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pPr>
              <a:defRPr/>
            </a:pPr>
            <a:fld id="{D33E4CB5-25F0-4D39-842B-1BDAE15C270C}" type="datetimeFigureOut">
              <a:rPr lang="he-IL"/>
              <a:pPr>
                <a:defRPr/>
              </a:pPr>
              <a:t>י"ט/תמוז/תשע"ג</a:t>
            </a:fld>
            <a:endParaRPr lang="he-IL"/>
          </a:p>
        </p:txBody>
      </p:sp>
      <p:sp>
        <p:nvSpPr>
          <p:cNvPr id="4" name="מציין מיקום של כותרת תחתונה 3"/>
          <p:cNvSpPr>
            <a:spLocks noGrp="1"/>
          </p:cNvSpPr>
          <p:nvPr>
            <p:ph type="ftr" sz="quarter" idx="11"/>
          </p:nvPr>
        </p:nvSpPr>
        <p:spPr/>
        <p:txBody>
          <a:bodyPr/>
          <a:lstStyle>
            <a:lvl1pPr>
              <a:defRPr/>
            </a:lvl1pPr>
          </a:lstStyle>
          <a:p>
            <a:pPr>
              <a:defRPr/>
            </a:pPr>
            <a:endParaRPr lang="he-IL"/>
          </a:p>
        </p:txBody>
      </p:sp>
      <p:sp>
        <p:nvSpPr>
          <p:cNvPr id="5" name="מציין מיקום של מספר שקופית 4"/>
          <p:cNvSpPr>
            <a:spLocks noGrp="1"/>
          </p:cNvSpPr>
          <p:nvPr>
            <p:ph type="sldNum" sz="quarter" idx="12"/>
          </p:nvPr>
        </p:nvSpPr>
        <p:spPr/>
        <p:txBody>
          <a:bodyPr/>
          <a:lstStyle>
            <a:lvl1pPr>
              <a:defRPr/>
            </a:lvl1pPr>
          </a:lstStyle>
          <a:p>
            <a:pPr>
              <a:defRPr/>
            </a:pPr>
            <a:fld id="{B248B8C5-2EFE-4818-A305-90BEA5C80ABB}" type="slidenum">
              <a:rPr lang="he-IL"/>
              <a:pPr>
                <a:defRPr/>
              </a:pPr>
              <a:t>‹#›</a:t>
            </a:fld>
            <a:endParaRPr lang="he-IL"/>
          </a:p>
        </p:txBody>
      </p:sp>
    </p:spTree>
    <p:extLst>
      <p:ext uri="{BB962C8B-B14F-4D97-AF65-F5344CB8AC3E}">
        <p14:creationId xmlns:p14="http://schemas.microsoft.com/office/powerpoint/2010/main" val="1352797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a:prstGeom prst="rect">
            <a:avLst/>
          </a:prstGeo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38CB0DA6-EE22-48BD-9BCF-10356A30ADB9}" type="datetimeFigureOut">
              <a:rPr lang="he-IL"/>
              <a:pPr>
                <a:defRPr/>
              </a:pPr>
              <a:t>י"ט/תמוז/תשע"ג</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3F723D14-1DC1-42B7-BAB0-8DCEA5E7F6AB}" type="slidenum">
              <a:rPr lang="he-IL"/>
              <a:pPr>
                <a:defRPr/>
              </a:pPr>
              <a:t>‹#›</a:t>
            </a:fld>
            <a:endParaRPr lang="he-IL"/>
          </a:p>
        </p:txBody>
      </p:sp>
    </p:spTree>
    <p:extLst>
      <p:ext uri="{BB962C8B-B14F-4D97-AF65-F5344CB8AC3E}">
        <p14:creationId xmlns:p14="http://schemas.microsoft.com/office/powerpoint/2010/main" val="14708923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fontAlgn="auto">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fontAlgn="auto">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366713" y="6643688"/>
            <a:ext cx="2133600" cy="285750"/>
          </a:xfrm>
          <a:prstGeom prst="rect">
            <a:avLst/>
          </a:prstGeom>
        </p:spPr>
        <p:txBody>
          <a:bodyPr/>
          <a:lstStyle>
            <a:lvl1pPr algn="l" rtl="0">
              <a:defRPr sz="1200">
                <a:solidFill>
                  <a:schemeClr val="bg2">
                    <a:lumMod val="65000"/>
                  </a:schemeClr>
                </a:solidFill>
              </a:defRPr>
            </a:lvl1pPr>
          </a:lstStyle>
          <a:p>
            <a:pPr>
              <a:defRPr/>
            </a:pPr>
            <a:fld id="{31CB169B-7703-433F-8027-118262FF1BDE}"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83747" r:id="rId1"/>
    <p:sldLayoutId id="2147483746" r:id="rId2"/>
    <p:sldLayoutId id="2147483748" r:id="rId3"/>
    <p:sldLayoutId id="2147483749" r:id="rId4"/>
  </p:sldLayoutIdLst>
  <p:hf hdr="0" ftr="0" dt="0"/>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Arial" pitchFamily="34" charset="0"/>
          <a:cs typeface="Arial" pitchFamily="34" charset="0"/>
        </a:defRPr>
      </a:lvl2pPr>
      <a:lvl3pPr algn="ctr" rtl="1" eaLnBrk="0" fontAlgn="base" hangingPunct="0">
        <a:spcBef>
          <a:spcPct val="0"/>
        </a:spcBef>
        <a:spcAft>
          <a:spcPct val="0"/>
        </a:spcAft>
        <a:defRPr sz="4400">
          <a:solidFill>
            <a:schemeClr val="tx1"/>
          </a:solidFill>
          <a:latin typeface="Arial" pitchFamily="34" charset="0"/>
          <a:cs typeface="Arial" pitchFamily="34" charset="0"/>
        </a:defRPr>
      </a:lvl3pPr>
      <a:lvl4pPr algn="ctr" rtl="1" eaLnBrk="0" fontAlgn="base" hangingPunct="0">
        <a:spcBef>
          <a:spcPct val="0"/>
        </a:spcBef>
        <a:spcAft>
          <a:spcPct val="0"/>
        </a:spcAft>
        <a:defRPr sz="4400">
          <a:solidFill>
            <a:schemeClr val="tx1"/>
          </a:solidFill>
          <a:latin typeface="Arial" pitchFamily="34" charset="0"/>
          <a:cs typeface="Arial" pitchFamily="34" charset="0"/>
        </a:defRPr>
      </a:lvl4pPr>
      <a:lvl5pPr algn="ct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ctr" rtl="1" fontAlgn="base">
        <a:spcBef>
          <a:spcPct val="0"/>
        </a:spcBef>
        <a:spcAft>
          <a:spcPct val="0"/>
        </a:spcAft>
        <a:defRPr sz="4400">
          <a:solidFill>
            <a:schemeClr val="tx1"/>
          </a:solidFill>
          <a:latin typeface="Arial" pitchFamily="34" charset="0"/>
          <a:cs typeface="Arial" pitchFamily="34" charset="0"/>
        </a:defRPr>
      </a:lvl6pPr>
      <a:lvl7pPr marL="914400" algn="ctr" rtl="1" fontAlgn="base">
        <a:spcBef>
          <a:spcPct val="0"/>
        </a:spcBef>
        <a:spcAft>
          <a:spcPct val="0"/>
        </a:spcAft>
        <a:defRPr sz="4400">
          <a:solidFill>
            <a:schemeClr val="tx1"/>
          </a:solidFill>
          <a:latin typeface="Arial" pitchFamily="34" charset="0"/>
          <a:cs typeface="Arial" pitchFamily="34" charset="0"/>
        </a:defRPr>
      </a:lvl7pPr>
      <a:lvl8pPr marL="1371600" algn="ctr" rtl="1" fontAlgn="base">
        <a:spcBef>
          <a:spcPct val="0"/>
        </a:spcBef>
        <a:spcAft>
          <a:spcPct val="0"/>
        </a:spcAft>
        <a:defRPr sz="4400">
          <a:solidFill>
            <a:schemeClr val="tx1"/>
          </a:solidFill>
          <a:latin typeface="Arial" pitchFamily="34" charset="0"/>
          <a:cs typeface="Arial" pitchFamily="34" charset="0"/>
        </a:defRPr>
      </a:lvl8pPr>
      <a:lvl9pPr marL="1828800" algn="ctr" rtl="1" fontAlgn="base">
        <a:spcBef>
          <a:spcPct val="0"/>
        </a:spcBef>
        <a:spcAft>
          <a:spcPct val="0"/>
        </a:spcAft>
        <a:defRPr sz="4400">
          <a:solidFill>
            <a:schemeClr val="tx1"/>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6.tm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785813" y="357188"/>
            <a:ext cx="8162925" cy="11080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endParaRPr lang="he-IL" sz="6600" b="1" dirty="0">
              <a:solidFill>
                <a:srgbClr val="1D4C72"/>
              </a:solidFill>
              <a:latin typeface="+mn-lt"/>
              <a:cs typeface="+mn-cs"/>
            </a:endParaRPr>
          </a:p>
        </p:txBody>
      </p:sp>
      <p:sp>
        <p:nvSpPr>
          <p:cNvPr id="6" name="TextBox 5"/>
          <p:cNvSpPr txBox="1"/>
          <p:nvPr/>
        </p:nvSpPr>
        <p:spPr>
          <a:xfrm>
            <a:off x="962025" y="1844824"/>
            <a:ext cx="7958138" cy="7080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4000" b="1" dirty="0" smtClean="0">
                <a:solidFill>
                  <a:srgbClr val="FF6600"/>
                </a:solidFill>
                <a:latin typeface="+mn-lt"/>
                <a:cs typeface="+mn-cs"/>
              </a:rPr>
              <a:t>שאלות 11-12</a:t>
            </a:r>
            <a:endParaRPr lang="he-IL" sz="4000" b="1" dirty="0">
              <a:solidFill>
                <a:srgbClr val="FF6600"/>
              </a:solidFill>
              <a:latin typeface="+mn-lt"/>
              <a:cs typeface="+mn-cs"/>
            </a:endParaRPr>
          </a:p>
        </p:txBody>
      </p:sp>
      <p:sp>
        <p:nvSpPr>
          <p:cNvPr id="7" name="כותרת 6"/>
          <p:cNvSpPr>
            <a:spLocks noGrp="1"/>
          </p:cNvSpPr>
          <p:nvPr>
            <p:ph type="ctrTitle"/>
          </p:nvPr>
        </p:nvSpPr>
        <p:spPr>
          <a:xfrm>
            <a:off x="179512" y="260350"/>
            <a:ext cx="8785101" cy="979488"/>
          </a:xfrm>
        </p:spPr>
        <p:txBody>
          <a:bodyPr/>
          <a:lstStyle/>
          <a:p>
            <a:pPr algn="r">
              <a:defRPr/>
            </a:pPr>
            <a:r>
              <a:rPr lang="he-IL" sz="6600" b="1" dirty="0" smtClean="0">
                <a:solidFill>
                  <a:srgbClr val="1D4C72"/>
                </a:solidFill>
                <a:latin typeface="+mn-lt"/>
                <a:cs typeface="+mn-cs"/>
              </a:rPr>
              <a:t>ביוכימיה בגרות תשע"ג</a:t>
            </a:r>
            <a:endParaRPr lang="he-IL" sz="6600" dirty="0"/>
          </a:p>
        </p:txBody>
      </p:sp>
      <p:cxnSp>
        <p:nvCxnSpPr>
          <p:cNvPr id="8" name="Straight Connector 7"/>
          <p:cNvCxnSpPr/>
          <p:nvPr/>
        </p:nvCxnSpPr>
        <p:spPr>
          <a:xfrm>
            <a:off x="376238" y="1239838"/>
            <a:ext cx="85439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0688" y="620688"/>
            <a:ext cx="8183562" cy="383181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lnSpc>
                <a:spcPct val="150000"/>
              </a:lnSpc>
              <a:spcBef>
                <a:spcPts val="0"/>
              </a:spcBef>
              <a:spcAft>
                <a:spcPts val="0"/>
              </a:spcAft>
              <a:defRPr/>
            </a:pPr>
            <a:r>
              <a:rPr lang="he-IL" dirty="0" smtClean="0">
                <a:solidFill>
                  <a:srgbClr val="1D4C72"/>
                </a:solidFill>
                <a:latin typeface="+mn-lt"/>
                <a:cs typeface="+mn-cs"/>
              </a:rPr>
              <a:t>מחלת האיידס נגרמת על ידי נגיף (וירוס). החומר התורשתי של נגיף זה הוא </a:t>
            </a:r>
            <a:r>
              <a:rPr lang="en-US" dirty="0" smtClean="0">
                <a:solidFill>
                  <a:srgbClr val="1D4C72"/>
                </a:solidFill>
                <a:latin typeface="+mn-lt"/>
                <a:cs typeface="+mn-cs"/>
              </a:rPr>
              <a:t>RNA</a:t>
            </a:r>
            <a:r>
              <a:rPr lang="he-IL" dirty="0" smtClean="0">
                <a:solidFill>
                  <a:srgbClr val="1D4C72"/>
                </a:solidFill>
                <a:latin typeface="+mn-lt"/>
                <a:cs typeface="+mn-cs"/>
              </a:rPr>
              <a:t>.</a:t>
            </a:r>
          </a:p>
          <a:p>
            <a:pPr fontAlgn="auto">
              <a:lnSpc>
                <a:spcPct val="150000"/>
              </a:lnSpc>
              <a:spcBef>
                <a:spcPts val="0"/>
              </a:spcBef>
              <a:spcAft>
                <a:spcPts val="0"/>
              </a:spcAft>
              <a:defRPr/>
            </a:pPr>
            <a:r>
              <a:rPr lang="he-IL" dirty="0" smtClean="0">
                <a:solidFill>
                  <a:srgbClr val="1D4C72"/>
                </a:solidFill>
                <a:latin typeface="+mn-lt"/>
                <a:cs typeface="+mn-cs"/>
              </a:rPr>
              <a:t>כשנגיף זה בא במגע עם תא, ה- </a:t>
            </a:r>
            <a:r>
              <a:rPr lang="en-US" dirty="0" smtClean="0">
                <a:solidFill>
                  <a:srgbClr val="1D4C72"/>
                </a:solidFill>
                <a:latin typeface="+mn-lt"/>
                <a:cs typeface="+mn-cs"/>
              </a:rPr>
              <a:t>RNA</a:t>
            </a:r>
            <a:r>
              <a:rPr lang="he-IL" dirty="0" smtClean="0">
                <a:solidFill>
                  <a:srgbClr val="1D4C72"/>
                </a:solidFill>
                <a:latin typeface="+mn-lt"/>
                <a:cs typeface="+mn-cs"/>
              </a:rPr>
              <a:t> שלו חודר לתוך התא.</a:t>
            </a:r>
          </a:p>
          <a:p>
            <a:pPr fontAlgn="auto">
              <a:lnSpc>
                <a:spcPct val="150000"/>
              </a:lnSpc>
              <a:spcBef>
                <a:spcPts val="0"/>
              </a:spcBef>
              <a:spcAft>
                <a:spcPts val="0"/>
              </a:spcAft>
              <a:defRPr/>
            </a:pPr>
            <a:r>
              <a:rPr lang="he-IL" dirty="0" smtClean="0">
                <a:solidFill>
                  <a:srgbClr val="1D4C72"/>
                </a:solidFill>
                <a:latin typeface="+mn-lt"/>
                <a:cs typeface="+mn-cs"/>
              </a:rPr>
              <a:t>ה- </a:t>
            </a:r>
            <a:r>
              <a:rPr lang="en-US" dirty="0" smtClean="0">
                <a:solidFill>
                  <a:srgbClr val="1D4C72"/>
                </a:solidFill>
                <a:latin typeface="+mn-lt"/>
                <a:cs typeface="+mn-cs"/>
              </a:rPr>
              <a:t>RNA</a:t>
            </a:r>
            <a:r>
              <a:rPr lang="he-IL" dirty="0" smtClean="0">
                <a:solidFill>
                  <a:srgbClr val="1D4C72"/>
                </a:solidFill>
                <a:latin typeface="+mn-lt"/>
                <a:cs typeface="+mn-cs"/>
              </a:rPr>
              <a:t> של הנגיף משמש לבניית </a:t>
            </a:r>
            <a:r>
              <a:rPr lang="en-US" dirty="0" smtClean="0">
                <a:solidFill>
                  <a:srgbClr val="1D4C72"/>
                </a:solidFill>
                <a:latin typeface="+mn-lt"/>
                <a:cs typeface="+mn-cs"/>
              </a:rPr>
              <a:t>DNA</a:t>
            </a:r>
            <a:r>
              <a:rPr lang="he-IL" dirty="0" smtClean="0">
                <a:solidFill>
                  <a:srgbClr val="1D4C72"/>
                </a:solidFill>
                <a:latin typeface="+mn-lt"/>
                <a:cs typeface="+mn-cs"/>
              </a:rPr>
              <a:t> דו-גדילי. תהליך זה נקרא תעתוק הפוך.</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הסבר מדוע התהליך נקרא תעתוק הפוך.</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לפניך </a:t>
            </a:r>
            <a:r>
              <a:rPr lang="en-US" dirty="0" smtClean="0">
                <a:solidFill>
                  <a:srgbClr val="1D4C72"/>
                </a:solidFill>
                <a:latin typeface="+mn-lt"/>
                <a:cs typeface="+mn-cs"/>
              </a:rPr>
              <a:t>RNA</a:t>
            </a:r>
            <a:r>
              <a:rPr lang="he-IL" dirty="0" smtClean="0">
                <a:solidFill>
                  <a:srgbClr val="1D4C72"/>
                </a:solidFill>
                <a:latin typeface="+mn-lt"/>
                <a:cs typeface="+mn-cs"/>
              </a:rPr>
              <a:t> של הנגיף שחודר לתא:</a:t>
            </a:r>
            <a:r>
              <a:rPr lang="en-US" dirty="0" smtClean="0">
                <a:solidFill>
                  <a:srgbClr val="1D4C72"/>
                </a:solidFill>
                <a:latin typeface="+mn-lt"/>
                <a:cs typeface="+mn-cs"/>
              </a:rPr>
              <a:t/>
            </a:r>
            <a:br>
              <a:rPr lang="en-US" dirty="0" smtClean="0">
                <a:solidFill>
                  <a:srgbClr val="1D4C72"/>
                </a:solidFill>
                <a:latin typeface="+mn-lt"/>
                <a:cs typeface="+mn-cs"/>
              </a:rPr>
            </a:br>
            <a:r>
              <a:rPr lang="en-US" dirty="0" smtClean="0">
                <a:solidFill>
                  <a:srgbClr val="1D4C72"/>
                </a:solidFill>
                <a:latin typeface="+mn-lt"/>
                <a:cs typeface="+mn-cs"/>
              </a:rPr>
              <a:t>5` CCU CGA CCU CUU GCC 3`</a:t>
            </a:r>
            <a:r>
              <a:rPr lang="he-IL" dirty="0" smtClean="0">
                <a:solidFill>
                  <a:srgbClr val="1D4C72"/>
                </a:solidFill>
                <a:latin typeface="+mn-lt"/>
                <a:cs typeface="+mn-cs"/>
              </a:rPr>
              <a:t/>
            </a:r>
            <a:br>
              <a:rPr lang="he-IL" dirty="0" smtClean="0">
                <a:solidFill>
                  <a:srgbClr val="1D4C72"/>
                </a:solidFill>
                <a:latin typeface="+mn-lt"/>
                <a:cs typeface="+mn-cs"/>
              </a:rPr>
            </a:br>
            <a:r>
              <a:rPr lang="he-IL" dirty="0" smtClean="0">
                <a:solidFill>
                  <a:srgbClr val="1D4C72"/>
                </a:solidFill>
                <a:latin typeface="+mn-lt"/>
                <a:cs typeface="+mn-cs"/>
              </a:rPr>
              <a:t>רשום את רצף הנוקליאוטידים בקטע המתאים של כל אחד מגדילי ה- </a:t>
            </a:r>
            <a:r>
              <a:rPr lang="en-US" dirty="0" smtClean="0">
                <a:solidFill>
                  <a:srgbClr val="1D4C72"/>
                </a:solidFill>
                <a:latin typeface="+mn-lt"/>
                <a:cs typeface="+mn-cs"/>
              </a:rPr>
              <a:t>DNA</a:t>
            </a:r>
            <a:r>
              <a:rPr lang="he-IL" dirty="0" smtClean="0">
                <a:solidFill>
                  <a:srgbClr val="1D4C72"/>
                </a:solidFill>
                <a:latin typeface="+mn-lt"/>
                <a:cs typeface="+mn-cs"/>
              </a:rPr>
              <a:t> שנוצרו בתעתוק הפוך. ציין את קצה '3 ואת קצה '5.</a:t>
            </a:r>
            <a:endParaRPr lang="he-IL" dirty="0" smtClean="0">
              <a:solidFill>
                <a:srgbClr val="1D4C72"/>
              </a:solidFill>
              <a:latin typeface="+mn-lt"/>
              <a:cs typeface="+mn-cs"/>
            </a:endParaRPr>
          </a:p>
          <a:p>
            <a:pPr fontAlgn="auto">
              <a:lnSpc>
                <a:spcPct val="150000"/>
              </a:lnSpc>
              <a:spcBef>
                <a:spcPts val="0"/>
              </a:spcBef>
              <a:spcAft>
                <a:spcPts val="0"/>
              </a:spcAft>
              <a:defRPr/>
            </a:pPr>
            <a:endParaRPr lang="he-IL" dirty="0">
              <a:solidFill>
                <a:srgbClr val="1D4C72"/>
              </a:solidFill>
              <a:latin typeface="+mn-lt"/>
              <a:cs typeface="+mn-cs"/>
            </a:endParaRPr>
          </a:p>
        </p:txBody>
      </p:sp>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שאלה </a:t>
            </a:r>
            <a:r>
              <a:rPr lang="he-IL" sz="2000" b="1" dirty="0" smtClean="0">
                <a:solidFill>
                  <a:srgbClr val="FF6600"/>
                </a:solidFill>
              </a:rPr>
              <a:t>12א</a:t>
            </a:r>
            <a:endParaRPr lang="he-IL" sz="2000" b="1" dirty="0" smtClean="0">
              <a:solidFill>
                <a:srgbClr val="FF6600"/>
              </a:solidFill>
            </a:endParaRP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10</a:t>
            </a:fld>
            <a:endParaRPr lang="he-IL"/>
          </a:p>
        </p:txBody>
      </p:sp>
      <p:cxnSp>
        <p:nvCxnSpPr>
          <p:cNvPr id="9" name="Straight Connector 8"/>
          <p:cNvCxnSpPr/>
          <p:nvPr/>
        </p:nvCxnSpPr>
        <p:spPr>
          <a:xfrm>
            <a:off x="543123" y="549275"/>
            <a:ext cx="80613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6757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0688" y="620688"/>
            <a:ext cx="8183562" cy="383181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lnSpc>
                <a:spcPct val="150000"/>
              </a:lnSpc>
              <a:spcBef>
                <a:spcPts val="0"/>
              </a:spcBef>
              <a:spcAft>
                <a:spcPts val="0"/>
              </a:spcAft>
              <a:defRPr/>
            </a:pPr>
            <a:r>
              <a:rPr lang="he-IL" dirty="0" smtClean="0">
                <a:solidFill>
                  <a:srgbClr val="1D4C72"/>
                </a:solidFill>
                <a:latin typeface="+mn-lt"/>
                <a:cs typeface="+mn-cs"/>
              </a:rPr>
              <a:t>מחלת האיידס נגרמת על ידי נגיף (וירוס). החומר התורשתי של נגיף זה הוא </a:t>
            </a:r>
            <a:r>
              <a:rPr lang="en-US" dirty="0" smtClean="0">
                <a:solidFill>
                  <a:srgbClr val="1D4C72"/>
                </a:solidFill>
                <a:latin typeface="+mn-lt"/>
                <a:cs typeface="+mn-cs"/>
              </a:rPr>
              <a:t>RNA</a:t>
            </a:r>
            <a:r>
              <a:rPr lang="he-IL" dirty="0" smtClean="0">
                <a:solidFill>
                  <a:srgbClr val="1D4C72"/>
                </a:solidFill>
                <a:latin typeface="+mn-lt"/>
                <a:cs typeface="+mn-cs"/>
              </a:rPr>
              <a:t>.</a:t>
            </a:r>
          </a:p>
          <a:p>
            <a:pPr fontAlgn="auto">
              <a:lnSpc>
                <a:spcPct val="150000"/>
              </a:lnSpc>
              <a:spcBef>
                <a:spcPts val="0"/>
              </a:spcBef>
              <a:spcAft>
                <a:spcPts val="0"/>
              </a:spcAft>
              <a:defRPr/>
            </a:pPr>
            <a:r>
              <a:rPr lang="he-IL" dirty="0" smtClean="0">
                <a:solidFill>
                  <a:srgbClr val="1D4C72"/>
                </a:solidFill>
                <a:latin typeface="+mn-lt"/>
                <a:cs typeface="+mn-cs"/>
              </a:rPr>
              <a:t>כשנגיף זה בא במגע עם תא, ה- </a:t>
            </a:r>
            <a:r>
              <a:rPr lang="en-US" dirty="0" smtClean="0">
                <a:solidFill>
                  <a:srgbClr val="1D4C72"/>
                </a:solidFill>
                <a:latin typeface="+mn-lt"/>
                <a:cs typeface="+mn-cs"/>
              </a:rPr>
              <a:t>RNA</a:t>
            </a:r>
            <a:r>
              <a:rPr lang="he-IL" dirty="0" smtClean="0">
                <a:solidFill>
                  <a:srgbClr val="1D4C72"/>
                </a:solidFill>
                <a:latin typeface="+mn-lt"/>
                <a:cs typeface="+mn-cs"/>
              </a:rPr>
              <a:t> שלו חודר לתוך התא.</a:t>
            </a:r>
          </a:p>
          <a:p>
            <a:pPr fontAlgn="auto">
              <a:lnSpc>
                <a:spcPct val="150000"/>
              </a:lnSpc>
              <a:spcBef>
                <a:spcPts val="0"/>
              </a:spcBef>
              <a:spcAft>
                <a:spcPts val="0"/>
              </a:spcAft>
              <a:defRPr/>
            </a:pPr>
            <a:r>
              <a:rPr lang="he-IL" dirty="0" smtClean="0">
                <a:solidFill>
                  <a:srgbClr val="1D4C72"/>
                </a:solidFill>
                <a:latin typeface="+mn-lt"/>
                <a:cs typeface="+mn-cs"/>
              </a:rPr>
              <a:t>ה- </a:t>
            </a:r>
            <a:r>
              <a:rPr lang="en-US" dirty="0" smtClean="0">
                <a:solidFill>
                  <a:srgbClr val="1D4C72"/>
                </a:solidFill>
                <a:latin typeface="+mn-lt"/>
                <a:cs typeface="+mn-cs"/>
              </a:rPr>
              <a:t>RNA</a:t>
            </a:r>
            <a:r>
              <a:rPr lang="he-IL" dirty="0" smtClean="0">
                <a:solidFill>
                  <a:srgbClr val="1D4C72"/>
                </a:solidFill>
                <a:latin typeface="+mn-lt"/>
                <a:cs typeface="+mn-cs"/>
              </a:rPr>
              <a:t> של הנגיף משמש לבניית </a:t>
            </a:r>
            <a:r>
              <a:rPr lang="en-US" dirty="0" smtClean="0">
                <a:solidFill>
                  <a:srgbClr val="1D4C72"/>
                </a:solidFill>
                <a:latin typeface="+mn-lt"/>
                <a:cs typeface="+mn-cs"/>
              </a:rPr>
              <a:t>DNA</a:t>
            </a:r>
            <a:r>
              <a:rPr lang="he-IL" dirty="0" smtClean="0">
                <a:solidFill>
                  <a:srgbClr val="1D4C72"/>
                </a:solidFill>
                <a:latin typeface="+mn-lt"/>
                <a:cs typeface="+mn-cs"/>
              </a:rPr>
              <a:t> דו-גדילי. תהליך זה נקרא תעתוק הפוך.</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הסבר מדוע התהליך נקרא תעתוק הפוך.</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לפניך </a:t>
            </a:r>
            <a:r>
              <a:rPr lang="en-US" dirty="0" smtClean="0">
                <a:solidFill>
                  <a:srgbClr val="1D4C72"/>
                </a:solidFill>
                <a:latin typeface="+mn-lt"/>
                <a:cs typeface="+mn-cs"/>
              </a:rPr>
              <a:t>RNA</a:t>
            </a:r>
            <a:r>
              <a:rPr lang="he-IL" dirty="0" smtClean="0">
                <a:solidFill>
                  <a:srgbClr val="1D4C72"/>
                </a:solidFill>
                <a:latin typeface="+mn-lt"/>
                <a:cs typeface="+mn-cs"/>
              </a:rPr>
              <a:t> של הנגיף שחודר לתא:</a:t>
            </a:r>
            <a:r>
              <a:rPr lang="en-US" dirty="0" smtClean="0">
                <a:solidFill>
                  <a:srgbClr val="1D4C72"/>
                </a:solidFill>
                <a:latin typeface="+mn-lt"/>
                <a:cs typeface="+mn-cs"/>
              </a:rPr>
              <a:t/>
            </a:r>
            <a:br>
              <a:rPr lang="en-US" dirty="0" smtClean="0">
                <a:solidFill>
                  <a:srgbClr val="1D4C72"/>
                </a:solidFill>
                <a:latin typeface="+mn-lt"/>
                <a:cs typeface="+mn-cs"/>
              </a:rPr>
            </a:br>
            <a:r>
              <a:rPr lang="en-US" dirty="0" smtClean="0">
                <a:solidFill>
                  <a:srgbClr val="1D4C72"/>
                </a:solidFill>
                <a:latin typeface="+mn-lt"/>
                <a:cs typeface="+mn-cs"/>
              </a:rPr>
              <a:t>5` CCU CGA CCU CUU GCC 3`</a:t>
            </a:r>
            <a:r>
              <a:rPr lang="he-IL" dirty="0" smtClean="0">
                <a:solidFill>
                  <a:srgbClr val="1D4C72"/>
                </a:solidFill>
                <a:latin typeface="+mn-lt"/>
                <a:cs typeface="+mn-cs"/>
              </a:rPr>
              <a:t/>
            </a:r>
            <a:br>
              <a:rPr lang="he-IL" dirty="0" smtClean="0">
                <a:solidFill>
                  <a:srgbClr val="1D4C72"/>
                </a:solidFill>
                <a:latin typeface="+mn-lt"/>
                <a:cs typeface="+mn-cs"/>
              </a:rPr>
            </a:br>
            <a:r>
              <a:rPr lang="he-IL" dirty="0" smtClean="0">
                <a:solidFill>
                  <a:srgbClr val="1D4C72"/>
                </a:solidFill>
                <a:latin typeface="+mn-lt"/>
                <a:cs typeface="+mn-cs"/>
              </a:rPr>
              <a:t>רשום את רצף הנוקליאוטידים בקטע המתאים של כל אחד מגדילי ה- </a:t>
            </a:r>
            <a:r>
              <a:rPr lang="en-US" dirty="0" smtClean="0">
                <a:solidFill>
                  <a:srgbClr val="1D4C72"/>
                </a:solidFill>
                <a:latin typeface="+mn-lt"/>
                <a:cs typeface="+mn-cs"/>
              </a:rPr>
              <a:t>DNA</a:t>
            </a:r>
            <a:r>
              <a:rPr lang="he-IL" dirty="0" smtClean="0">
                <a:solidFill>
                  <a:srgbClr val="1D4C72"/>
                </a:solidFill>
                <a:latin typeface="+mn-lt"/>
                <a:cs typeface="+mn-cs"/>
              </a:rPr>
              <a:t> שנוצרו בתעתוק הפוך. ציין את קצה '3 ואת קצה '5.</a:t>
            </a:r>
            <a:endParaRPr lang="he-IL" dirty="0" smtClean="0">
              <a:solidFill>
                <a:srgbClr val="1D4C72"/>
              </a:solidFill>
              <a:latin typeface="+mn-lt"/>
              <a:cs typeface="+mn-cs"/>
            </a:endParaRPr>
          </a:p>
          <a:p>
            <a:pPr fontAlgn="auto">
              <a:lnSpc>
                <a:spcPct val="150000"/>
              </a:lnSpc>
              <a:spcBef>
                <a:spcPts val="0"/>
              </a:spcBef>
              <a:spcAft>
                <a:spcPts val="0"/>
              </a:spcAft>
              <a:defRPr/>
            </a:pPr>
            <a:endParaRPr lang="he-IL" dirty="0">
              <a:solidFill>
                <a:srgbClr val="1D4C72"/>
              </a:solidFill>
              <a:latin typeface="+mn-lt"/>
              <a:cs typeface="+mn-cs"/>
            </a:endParaRPr>
          </a:p>
        </p:txBody>
      </p:sp>
      <p:sp>
        <p:nvSpPr>
          <p:cNvPr id="13" name="Rectangle 12"/>
          <p:cNvSpPr/>
          <p:nvPr/>
        </p:nvSpPr>
        <p:spPr>
          <a:xfrm>
            <a:off x="357188" y="4077072"/>
            <a:ext cx="8196262" cy="252028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lnSpc>
                <a:spcPct val="150000"/>
              </a:lnSpc>
              <a:spcBef>
                <a:spcPts val="0"/>
              </a:spcBef>
              <a:spcAft>
                <a:spcPts val="0"/>
              </a:spcAft>
              <a:defRPr/>
            </a:pPr>
            <a:r>
              <a:rPr lang="he-IL" b="1" dirty="0">
                <a:solidFill>
                  <a:schemeClr val="tx1"/>
                </a:solidFill>
              </a:rPr>
              <a:t>תשובה:</a:t>
            </a:r>
          </a:p>
          <a:p>
            <a:pPr marL="400050" indent="-400050" fontAlgn="auto">
              <a:lnSpc>
                <a:spcPct val="150000"/>
              </a:lnSpc>
              <a:spcBef>
                <a:spcPts val="0"/>
              </a:spcBef>
              <a:spcAft>
                <a:spcPts val="0"/>
              </a:spcAft>
              <a:buFont typeface="+mj-lt"/>
              <a:buAutoNum type="romanUcPeriod"/>
              <a:defRPr/>
            </a:pPr>
            <a:r>
              <a:rPr lang="he-IL" dirty="0" smtClean="0">
                <a:solidFill>
                  <a:schemeClr val="tx1"/>
                </a:solidFill>
              </a:rPr>
              <a:t>תעתוק רגיל מתרחש מה-</a:t>
            </a:r>
            <a:r>
              <a:rPr lang="en-US" dirty="0" smtClean="0">
                <a:solidFill>
                  <a:schemeClr val="tx1"/>
                </a:solidFill>
              </a:rPr>
              <a:t>DNA</a:t>
            </a:r>
            <a:r>
              <a:rPr lang="he-IL" dirty="0" smtClean="0">
                <a:solidFill>
                  <a:schemeClr val="tx1"/>
                </a:solidFill>
              </a:rPr>
              <a:t> ל- </a:t>
            </a:r>
            <a:r>
              <a:rPr lang="en-US" dirty="0" smtClean="0">
                <a:solidFill>
                  <a:schemeClr val="tx1"/>
                </a:solidFill>
              </a:rPr>
              <a:t>RNA</a:t>
            </a:r>
            <a:r>
              <a:rPr lang="he-IL" dirty="0" smtClean="0">
                <a:solidFill>
                  <a:schemeClr val="tx1"/>
                </a:solidFill>
              </a:rPr>
              <a:t>. במקרה זה הוא מתרחש מ- </a:t>
            </a:r>
            <a:r>
              <a:rPr lang="en-US" dirty="0" smtClean="0">
                <a:solidFill>
                  <a:schemeClr val="tx1"/>
                </a:solidFill>
              </a:rPr>
              <a:t>RNA</a:t>
            </a:r>
            <a:r>
              <a:rPr lang="he-IL" dirty="0" smtClean="0">
                <a:solidFill>
                  <a:schemeClr val="tx1"/>
                </a:solidFill>
              </a:rPr>
              <a:t> ל- </a:t>
            </a:r>
            <a:r>
              <a:rPr lang="en-US" dirty="0" smtClean="0">
                <a:solidFill>
                  <a:schemeClr val="tx1"/>
                </a:solidFill>
              </a:rPr>
              <a:t>DNA</a:t>
            </a:r>
            <a:r>
              <a:rPr lang="he-IL" dirty="0" smtClean="0">
                <a:solidFill>
                  <a:schemeClr val="tx1"/>
                </a:solidFill>
              </a:rPr>
              <a:t> שזה הכיוון ההפוך.</a:t>
            </a:r>
          </a:p>
          <a:p>
            <a:pPr marL="400050" indent="-400050" fontAlgn="auto">
              <a:lnSpc>
                <a:spcPct val="150000"/>
              </a:lnSpc>
              <a:spcBef>
                <a:spcPts val="0"/>
              </a:spcBef>
              <a:spcAft>
                <a:spcPts val="0"/>
              </a:spcAft>
              <a:buFont typeface="+mj-lt"/>
              <a:buAutoNum type="romanUcPeriod"/>
              <a:defRPr/>
            </a:pPr>
            <a:r>
              <a:rPr lang="en-US" dirty="0" smtClean="0">
                <a:solidFill>
                  <a:schemeClr val="tx1"/>
                </a:solidFill>
              </a:rPr>
              <a:t>RNA:    </a:t>
            </a:r>
            <a:r>
              <a:rPr lang="en-US" dirty="0">
                <a:solidFill>
                  <a:schemeClr val="tx1"/>
                </a:solidFill>
              </a:rPr>
              <a:t>5` CCU CGA CCU CUU GCC 3</a:t>
            </a:r>
            <a:r>
              <a:rPr lang="en-US" dirty="0" smtClean="0">
                <a:solidFill>
                  <a:schemeClr val="tx1"/>
                </a:solidFill>
              </a:rPr>
              <a:t>`</a:t>
            </a:r>
            <a:br>
              <a:rPr lang="en-US" dirty="0" smtClean="0">
                <a:solidFill>
                  <a:schemeClr val="tx1"/>
                </a:solidFill>
              </a:rPr>
            </a:br>
            <a:r>
              <a:rPr lang="en-US" dirty="0" smtClean="0">
                <a:solidFill>
                  <a:schemeClr val="tx1"/>
                </a:solidFill>
              </a:rPr>
              <a:t>DNA: I  3` GGA GCT GGA GAA CGG 5`</a:t>
            </a:r>
            <a:r>
              <a:rPr lang="he-IL" dirty="0" smtClean="0">
                <a:solidFill>
                  <a:schemeClr val="tx1"/>
                </a:solidFill>
              </a:rPr>
              <a:t/>
            </a:r>
            <a:br>
              <a:rPr lang="he-IL" dirty="0" smtClean="0">
                <a:solidFill>
                  <a:schemeClr val="tx1"/>
                </a:solidFill>
              </a:rPr>
            </a:br>
            <a:r>
              <a:rPr lang="en-US" dirty="0" smtClean="0">
                <a:solidFill>
                  <a:schemeClr val="tx1"/>
                </a:solidFill>
              </a:rPr>
              <a:t>DNA: II   5` CCT CGA CCT CTT GCC 3`</a:t>
            </a:r>
            <a:r>
              <a:rPr lang="he-IL" dirty="0" smtClean="0">
                <a:solidFill>
                  <a:schemeClr val="tx1"/>
                </a:solidFill>
              </a:rPr>
              <a:t/>
            </a:r>
            <a:br>
              <a:rPr lang="he-IL" dirty="0" smtClean="0">
                <a:solidFill>
                  <a:schemeClr val="tx1"/>
                </a:solidFill>
              </a:rPr>
            </a:br>
            <a:r>
              <a:rPr lang="he-IL" dirty="0">
                <a:solidFill>
                  <a:schemeClr val="tx1"/>
                </a:solidFill>
              </a:rPr>
              <a:t/>
            </a:r>
            <a:br>
              <a:rPr lang="he-IL" dirty="0">
                <a:solidFill>
                  <a:schemeClr val="tx1"/>
                </a:solidFill>
              </a:rPr>
            </a:br>
            <a:r>
              <a:rPr lang="en-US" dirty="0" smtClean="0">
                <a:solidFill>
                  <a:schemeClr val="tx1"/>
                </a:solidFill>
              </a:rPr>
              <a:t> </a:t>
            </a:r>
            <a:endParaRPr lang="he-IL" dirty="0">
              <a:solidFill>
                <a:schemeClr val="tx1"/>
              </a:solidFill>
            </a:endParaRPr>
          </a:p>
        </p:txBody>
      </p:sp>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תשובה ל שאלה 12א</a:t>
            </a:r>
            <a:endParaRPr lang="he-IL" sz="2000" b="1" dirty="0" smtClean="0">
              <a:solidFill>
                <a:srgbClr val="FF6600"/>
              </a:solidFill>
            </a:endParaRP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11</a:t>
            </a:fld>
            <a:endParaRPr lang="he-IL"/>
          </a:p>
        </p:txBody>
      </p:sp>
      <p:cxnSp>
        <p:nvCxnSpPr>
          <p:cNvPr id="9" name="Straight Connector 8"/>
          <p:cNvCxnSpPr/>
          <p:nvPr/>
        </p:nvCxnSpPr>
        <p:spPr>
          <a:xfrm>
            <a:off x="543123" y="549275"/>
            <a:ext cx="80613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811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0688" y="642938"/>
            <a:ext cx="8183562" cy="2585323"/>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lnSpc>
                <a:spcPct val="150000"/>
              </a:lnSpc>
              <a:spcBef>
                <a:spcPts val="0"/>
              </a:spcBef>
              <a:spcAft>
                <a:spcPts val="0"/>
              </a:spcAft>
              <a:defRPr/>
            </a:pPr>
            <a:r>
              <a:rPr lang="he-IL" dirty="0" smtClean="0">
                <a:solidFill>
                  <a:srgbClr val="1D4C72"/>
                </a:solidFill>
                <a:latin typeface="+mn-lt"/>
                <a:cs typeface="+mn-cs"/>
              </a:rPr>
              <a:t>כל גדיל </a:t>
            </a:r>
            <a:r>
              <a:rPr lang="en-US" dirty="0" smtClean="0">
                <a:solidFill>
                  <a:srgbClr val="1D4C72"/>
                </a:solidFill>
                <a:latin typeface="+mn-lt"/>
                <a:cs typeface="+mn-cs"/>
              </a:rPr>
              <a:t>DNA</a:t>
            </a:r>
            <a:r>
              <a:rPr lang="he-IL" dirty="0" smtClean="0">
                <a:solidFill>
                  <a:srgbClr val="1D4C72"/>
                </a:solidFill>
                <a:latin typeface="+mn-lt"/>
                <a:cs typeface="+mn-cs"/>
              </a:rPr>
              <a:t> שנוצר בתעתוק הפוך נקשר לגדיל </a:t>
            </a:r>
            <a:r>
              <a:rPr lang="en-US" dirty="0" smtClean="0">
                <a:solidFill>
                  <a:srgbClr val="1D4C72"/>
                </a:solidFill>
                <a:latin typeface="+mn-lt"/>
                <a:cs typeface="+mn-cs"/>
              </a:rPr>
              <a:t>DNA</a:t>
            </a:r>
            <a:r>
              <a:rPr lang="he-IL" dirty="0" smtClean="0">
                <a:solidFill>
                  <a:srgbClr val="1D4C72"/>
                </a:solidFill>
                <a:latin typeface="+mn-lt"/>
                <a:cs typeface="+mn-cs"/>
              </a:rPr>
              <a:t> של התא. מתקבל </a:t>
            </a:r>
            <a:r>
              <a:rPr lang="en-US" dirty="0" smtClean="0">
                <a:solidFill>
                  <a:srgbClr val="1D4C72"/>
                </a:solidFill>
                <a:latin typeface="+mn-lt"/>
                <a:cs typeface="+mn-cs"/>
              </a:rPr>
              <a:t>DNA</a:t>
            </a:r>
            <a:r>
              <a:rPr lang="he-IL" dirty="0" smtClean="0">
                <a:solidFill>
                  <a:srgbClr val="1D4C72"/>
                </a:solidFill>
                <a:latin typeface="+mn-lt"/>
                <a:cs typeface="+mn-cs"/>
              </a:rPr>
              <a:t> משולב. </a:t>
            </a:r>
            <a:endParaRPr lang="he-IL" dirty="0">
              <a:solidFill>
                <a:srgbClr val="1D4C72"/>
              </a:solidFill>
              <a:latin typeface="+mn-lt"/>
              <a:cs typeface="+mn-cs"/>
            </a:endParaRP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מהו סוג הקשרים שנוצרו במהלך היווצרות ה- </a:t>
            </a:r>
            <a:r>
              <a:rPr lang="en-US" dirty="0" smtClean="0">
                <a:solidFill>
                  <a:srgbClr val="1D4C72"/>
                </a:solidFill>
                <a:latin typeface="+mn-lt"/>
                <a:cs typeface="+mn-cs"/>
              </a:rPr>
              <a:t>DNA</a:t>
            </a:r>
            <a:r>
              <a:rPr lang="he-IL" dirty="0" smtClean="0">
                <a:solidFill>
                  <a:srgbClr val="1D4C72"/>
                </a:solidFill>
                <a:latin typeface="+mn-lt"/>
                <a:cs typeface="+mn-cs"/>
              </a:rPr>
              <a:t> המשולב?</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ה- </a:t>
            </a:r>
            <a:r>
              <a:rPr lang="en-US" dirty="0" smtClean="0">
                <a:solidFill>
                  <a:srgbClr val="1D4C72"/>
                </a:solidFill>
                <a:latin typeface="+mn-lt"/>
                <a:cs typeface="+mn-cs"/>
              </a:rPr>
              <a:t>DNA</a:t>
            </a:r>
            <a:r>
              <a:rPr lang="he-IL" dirty="0" smtClean="0">
                <a:solidFill>
                  <a:srgbClr val="1D4C72"/>
                </a:solidFill>
                <a:latin typeface="+mn-lt"/>
                <a:cs typeface="+mn-cs"/>
              </a:rPr>
              <a:t> המשולב עובר בתא תעתוק רגיל ותרגום. נוצרים חלבונים של מעטפת הנגיף. רשום את רצף החומצות האמיניות, שקטע ה- </a:t>
            </a:r>
            <a:r>
              <a:rPr lang="en-US" dirty="0" smtClean="0">
                <a:solidFill>
                  <a:srgbClr val="1D4C72"/>
                </a:solidFill>
                <a:latin typeface="+mn-lt"/>
                <a:cs typeface="+mn-cs"/>
              </a:rPr>
              <a:t>RNA</a:t>
            </a:r>
            <a:r>
              <a:rPr lang="he-IL" dirty="0" smtClean="0">
                <a:solidFill>
                  <a:srgbClr val="1D4C72"/>
                </a:solidFill>
                <a:latin typeface="+mn-lt"/>
                <a:cs typeface="+mn-cs"/>
              </a:rPr>
              <a:t> הנתון בתת-סעיף א</a:t>
            </a:r>
            <a:r>
              <a:rPr lang="en-US" dirty="0" smtClean="0">
                <a:solidFill>
                  <a:srgbClr val="1D4C72"/>
                </a:solidFill>
                <a:latin typeface="+mn-lt"/>
                <a:cs typeface="+mn-cs"/>
              </a:rPr>
              <a:t>II</a:t>
            </a:r>
            <a:r>
              <a:rPr lang="he-IL" dirty="0" smtClean="0">
                <a:solidFill>
                  <a:srgbClr val="1D4C72"/>
                </a:solidFill>
                <a:latin typeface="+mn-lt"/>
                <a:cs typeface="+mn-cs"/>
              </a:rPr>
              <a:t> מקודד.</a:t>
            </a:r>
            <a:r>
              <a:rPr lang="en-US" dirty="0" smtClean="0">
                <a:solidFill>
                  <a:srgbClr val="1D4C72"/>
                </a:solidFill>
                <a:latin typeface="+mn-lt"/>
                <a:cs typeface="+mn-cs"/>
              </a:rPr>
              <a:t/>
            </a:r>
            <a:br>
              <a:rPr lang="en-US" dirty="0" smtClean="0">
                <a:solidFill>
                  <a:srgbClr val="1D4C72"/>
                </a:solidFill>
                <a:latin typeface="+mn-lt"/>
                <a:cs typeface="+mn-cs"/>
              </a:rPr>
            </a:br>
            <a:r>
              <a:rPr lang="he-IL" dirty="0" smtClean="0">
                <a:solidFill>
                  <a:srgbClr val="1D4C72"/>
                </a:solidFill>
                <a:latin typeface="+mn-lt"/>
                <a:cs typeface="+mn-cs"/>
              </a:rPr>
              <a:t>הנח שה-</a:t>
            </a:r>
            <a:r>
              <a:rPr lang="en-US" dirty="0" smtClean="0">
                <a:solidFill>
                  <a:srgbClr val="1D4C72"/>
                </a:solidFill>
                <a:latin typeface="+mn-lt"/>
                <a:cs typeface="+mn-cs"/>
              </a:rPr>
              <a:t>C </a:t>
            </a:r>
            <a:r>
              <a:rPr lang="he-IL" dirty="0" smtClean="0">
                <a:solidFill>
                  <a:srgbClr val="1D4C72"/>
                </a:solidFill>
                <a:latin typeface="+mn-lt"/>
                <a:cs typeface="+mn-cs"/>
              </a:rPr>
              <a:t> בקצה '5 הוא התחלה של קודון.</a:t>
            </a:r>
            <a:r>
              <a:rPr lang="en-US" dirty="0" smtClean="0">
                <a:solidFill>
                  <a:srgbClr val="1D4C72"/>
                </a:solidFill>
                <a:latin typeface="+mn-lt"/>
                <a:cs typeface="+mn-cs"/>
              </a:rPr>
              <a:t/>
            </a:r>
            <a:br>
              <a:rPr lang="en-US" dirty="0" smtClean="0">
                <a:solidFill>
                  <a:srgbClr val="1D4C72"/>
                </a:solidFill>
                <a:latin typeface="+mn-lt"/>
                <a:cs typeface="+mn-cs"/>
              </a:rPr>
            </a:br>
            <a:r>
              <a:rPr lang="he-IL" dirty="0" smtClean="0">
                <a:solidFill>
                  <a:srgbClr val="1D4C72"/>
                </a:solidFill>
                <a:latin typeface="+mn-lt"/>
                <a:cs typeface="+mn-cs"/>
              </a:rPr>
              <a:t>(קטע ה- </a:t>
            </a:r>
            <a:r>
              <a:rPr lang="en-US" dirty="0" smtClean="0">
                <a:solidFill>
                  <a:srgbClr val="1D4C72"/>
                </a:solidFill>
                <a:latin typeface="+mn-lt"/>
                <a:cs typeface="+mn-cs"/>
              </a:rPr>
              <a:t>DNA</a:t>
            </a:r>
            <a:r>
              <a:rPr lang="he-IL" dirty="0" smtClean="0">
                <a:solidFill>
                  <a:srgbClr val="1D4C72"/>
                </a:solidFill>
                <a:latin typeface="+mn-lt"/>
                <a:cs typeface="+mn-cs"/>
              </a:rPr>
              <a:t> הוא </a:t>
            </a:r>
            <a:r>
              <a:rPr lang="en-US" dirty="0">
                <a:solidFill>
                  <a:srgbClr val="1D4C72"/>
                </a:solidFill>
              </a:rPr>
              <a:t>DNA: I  3` GGA GCT GGA GAA CGG 5`</a:t>
            </a:r>
            <a:r>
              <a:rPr lang="he-IL" dirty="0" smtClean="0">
                <a:solidFill>
                  <a:srgbClr val="1D4C72"/>
                </a:solidFill>
              </a:rPr>
              <a:t>)</a:t>
            </a:r>
            <a:endParaRPr lang="he-IL" dirty="0">
              <a:solidFill>
                <a:srgbClr val="1D4C72"/>
              </a:solidFill>
              <a:latin typeface="+mn-lt"/>
              <a:cs typeface="+mn-cs"/>
            </a:endParaRPr>
          </a:p>
        </p:txBody>
      </p:sp>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שאלה </a:t>
            </a:r>
            <a:r>
              <a:rPr lang="he-IL" sz="2000" b="1" dirty="0" smtClean="0">
                <a:solidFill>
                  <a:srgbClr val="FF6600"/>
                </a:solidFill>
              </a:rPr>
              <a:t>12ב</a:t>
            </a:r>
            <a:endParaRPr lang="he-IL" sz="2000" b="1" dirty="0" smtClean="0">
              <a:solidFill>
                <a:srgbClr val="FF6600"/>
              </a:solidFill>
            </a:endParaRP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12</a:t>
            </a:fld>
            <a:endParaRPr lang="he-IL"/>
          </a:p>
        </p:txBody>
      </p:sp>
      <p:cxnSp>
        <p:nvCxnSpPr>
          <p:cNvPr id="9" name="Straight Connector 8"/>
          <p:cNvCxnSpPr/>
          <p:nvPr/>
        </p:nvCxnSpPr>
        <p:spPr>
          <a:xfrm>
            <a:off x="471115" y="549275"/>
            <a:ext cx="80613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3421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0688" y="642938"/>
            <a:ext cx="8183562" cy="2585323"/>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lnSpc>
                <a:spcPct val="150000"/>
              </a:lnSpc>
              <a:spcBef>
                <a:spcPts val="0"/>
              </a:spcBef>
              <a:spcAft>
                <a:spcPts val="0"/>
              </a:spcAft>
              <a:defRPr/>
            </a:pPr>
            <a:r>
              <a:rPr lang="he-IL" dirty="0" smtClean="0">
                <a:solidFill>
                  <a:srgbClr val="1D4C72"/>
                </a:solidFill>
                <a:latin typeface="+mn-lt"/>
                <a:cs typeface="+mn-cs"/>
              </a:rPr>
              <a:t>כל גדיל </a:t>
            </a:r>
            <a:r>
              <a:rPr lang="en-US" dirty="0" smtClean="0">
                <a:solidFill>
                  <a:srgbClr val="1D4C72"/>
                </a:solidFill>
                <a:latin typeface="+mn-lt"/>
                <a:cs typeface="+mn-cs"/>
              </a:rPr>
              <a:t>DNA</a:t>
            </a:r>
            <a:r>
              <a:rPr lang="he-IL" dirty="0" smtClean="0">
                <a:solidFill>
                  <a:srgbClr val="1D4C72"/>
                </a:solidFill>
                <a:latin typeface="+mn-lt"/>
                <a:cs typeface="+mn-cs"/>
              </a:rPr>
              <a:t> שנוצר בתעתוק הפוך נקשר לגדיל </a:t>
            </a:r>
            <a:r>
              <a:rPr lang="en-US" dirty="0" smtClean="0">
                <a:solidFill>
                  <a:srgbClr val="1D4C72"/>
                </a:solidFill>
                <a:latin typeface="+mn-lt"/>
                <a:cs typeface="+mn-cs"/>
              </a:rPr>
              <a:t>DNA</a:t>
            </a:r>
            <a:r>
              <a:rPr lang="he-IL" dirty="0" smtClean="0">
                <a:solidFill>
                  <a:srgbClr val="1D4C72"/>
                </a:solidFill>
                <a:latin typeface="+mn-lt"/>
                <a:cs typeface="+mn-cs"/>
              </a:rPr>
              <a:t> של התא. מתקבל </a:t>
            </a:r>
            <a:r>
              <a:rPr lang="en-US" dirty="0" smtClean="0">
                <a:solidFill>
                  <a:srgbClr val="1D4C72"/>
                </a:solidFill>
                <a:latin typeface="+mn-lt"/>
                <a:cs typeface="+mn-cs"/>
              </a:rPr>
              <a:t>DNA</a:t>
            </a:r>
            <a:r>
              <a:rPr lang="he-IL" dirty="0" smtClean="0">
                <a:solidFill>
                  <a:srgbClr val="1D4C72"/>
                </a:solidFill>
                <a:latin typeface="+mn-lt"/>
                <a:cs typeface="+mn-cs"/>
              </a:rPr>
              <a:t> משולב. </a:t>
            </a:r>
            <a:endParaRPr lang="he-IL" dirty="0">
              <a:solidFill>
                <a:srgbClr val="1D4C72"/>
              </a:solidFill>
              <a:latin typeface="+mn-lt"/>
              <a:cs typeface="+mn-cs"/>
            </a:endParaRP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מהו סוג הקשרים שנוצרו במהלך היווצרות ה- </a:t>
            </a:r>
            <a:r>
              <a:rPr lang="en-US" dirty="0" smtClean="0">
                <a:solidFill>
                  <a:srgbClr val="1D4C72"/>
                </a:solidFill>
                <a:latin typeface="+mn-lt"/>
                <a:cs typeface="+mn-cs"/>
              </a:rPr>
              <a:t>DNA</a:t>
            </a:r>
            <a:r>
              <a:rPr lang="he-IL" dirty="0" smtClean="0">
                <a:solidFill>
                  <a:srgbClr val="1D4C72"/>
                </a:solidFill>
                <a:latin typeface="+mn-lt"/>
                <a:cs typeface="+mn-cs"/>
              </a:rPr>
              <a:t> המשולב?</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ה- </a:t>
            </a:r>
            <a:r>
              <a:rPr lang="en-US" dirty="0" smtClean="0">
                <a:solidFill>
                  <a:srgbClr val="1D4C72"/>
                </a:solidFill>
                <a:latin typeface="+mn-lt"/>
                <a:cs typeface="+mn-cs"/>
              </a:rPr>
              <a:t>DNA</a:t>
            </a:r>
            <a:r>
              <a:rPr lang="he-IL" dirty="0" smtClean="0">
                <a:solidFill>
                  <a:srgbClr val="1D4C72"/>
                </a:solidFill>
                <a:latin typeface="+mn-lt"/>
                <a:cs typeface="+mn-cs"/>
              </a:rPr>
              <a:t> המשולב עובר בתא תעתוק רגיל ותרגום. נוצרים חלבונים של מעטפת הנגיף. רשום את רצף החומצות האמיניות, שקטע ה- </a:t>
            </a:r>
            <a:r>
              <a:rPr lang="en-US" dirty="0" smtClean="0">
                <a:solidFill>
                  <a:srgbClr val="1D4C72"/>
                </a:solidFill>
                <a:latin typeface="+mn-lt"/>
                <a:cs typeface="+mn-cs"/>
              </a:rPr>
              <a:t>RNA</a:t>
            </a:r>
            <a:r>
              <a:rPr lang="he-IL" dirty="0" smtClean="0">
                <a:solidFill>
                  <a:srgbClr val="1D4C72"/>
                </a:solidFill>
                <a:latin typeface="+mn-lt"/>
                <a:cs typeface="+mn-cs"/>
              </a:rPr>
              <a:t> הנתון בתת-סעיף א</a:t>
            </a:r>
            <a:r>
              <a:rPr lang="en-US" dirty="0" smtClean="0">
                <a:solidFill>
                  <a:srgbClr val="1D4C72"/>
                </a:solidFill>
                <a:latin typeface="+mn-lt"/>
                <a:cs typeface="+mn-cs"/>
              </a:rPr>
              <a:t>II</a:t>
            </a:r>
            <a:r>
              <a:rPr lang="he-IL" dirty="0" smtClean="0">
                <a:solidFill>
                  <a:srgbClr val="1D4C72"/>
                </a:solidFill>
                <a:latin typeface="+mn-lt"/>
                <a:cs typeface="+mn-cs"/>
              </a:rPr>
              <a:t> מקודד.</a:t>
            </a:r>
            <a:r>
              <a:rPr lang="en-US" dirty="0" smtClean="0">
                <a:solidFill>
                  <a:srgbClr val="1D4C72"/>
                </a:solidFill>
                <a:latin typeface="+mn-lt"/>
                <a:cs typeface="+mn-cs"/>
              </a:rPr>
              <a:t/>
            </a:r>
            <a:br>
              <a:rPr lang="en-US" dirty="0" smtClean="0">
                <a:solidFill>
                  <a:srgbClr val="1D4C72"/>
                </a:solidFill>
                <a:latin typeface="+mn-lt"/>
                <a:cs typeface="+mn-cs"/>
              </a:rPr>
            </a:br>
            <a:r>
              <a:rPr lang="he-IL" dirty="0" smtClean="0">
                <a:solidFill>
                  <a:srgbClr val="1D4C72"/>
                </a:solidFill>
                <a:latin typeface="+mn-lt"/>
                <a:cs typeface="+mn-cs"/>
              </a:rPr>
              <a:t>הנח שה-</a:t>
            </a:r>
            <a:r>
              <a:rPr lang="en-US" dirty="0" smtClean="0">
                <a:solidFill>
                  <a:srgbClr val="1D4C72"/>
                </a:solidFill>
                <a:latin typeface="+mn-lt"/>
                <a:cs typeface="+mn-cs"/>
              </a:rPr>
              <a:t>C </a:t>
            </a:r>
            <a:r>
              <a:rPr lang="he-IL" dirty="0" smtClean="0">
                <a:solidFill>
                  <a:srgbClr val="1D4C72"/>
                </a:solidFill>
                <a:latin typeface="+mn-lt"/>
                <a:cs typeface="+mn-cs"/>
              </a:rPr>
              <a:t> בקצה '5 הוא התחלה של קודון.</a:t>
            </a:r>
            <a:r>
              <a:rPr lang="en-US" dirty="0" smtClean="0">
                <a:solidFill>
                  <a:srgbClr val="1D4C72"/>
                </a:solidFill>
                <a:latin typeface="+mn-lt"/>
                <a:cs typeface="+mn-cs"/>
              </a:rPr>
              <a:t/>
            </a:r>
            <a:br>
              <a:rPr lang="en-US" dirty="0" smtClean="0">
                <a:solidFill>
                  <a:srgbClr val="1D4C72"/>
                </a:solidFill>
                <a:latin typeface="+mn-lt"/>
                <a:cs typeface="+mn-cs"/>
              </a:rPr>
            </a:br>
            <a:endParaRPr lang="he-IL" dirty="0">
              <a:solidFill>
                <a:srgbClr val="1D4C72"/>
              </a:solidFill>
              <a:latin typeface="+mn-lt"/>
              <a:cs typeface="+mn-cs"/>
            </a:endParaRPr>
          </a:p>
        </p:txBody>
      </p:sp>
      <p:sp>
        <p:nvSpPr>
          <p:cNvPr id="13" name="Rectangle 12"/>
          <p:cNvSpPr/>
          <p:nvPr/>
        </p:nvSpPr>
        <p:spPr>
          <a:xfrm>
            <a:off x="403646" y="3501008"/>
            <a:ext cx="8196262" cy="2448272"/>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lnSpc>
                <a:spcPct val="150000"/>
              </a:lnSpc>
              <a:spcBef>
                <a:spcPts val="0"/>
              </a:spcBef>
              <a:spcAft>
                <a:spcPts val="0"/>
              </a:spcAft>
              <a:defRPr/>
            </a:pPr>
            <a:r>
              <a:rPr lang="he-IL" b="1" dirty="0">
                <a:solidFill>
                  <a:schemeClr val="tx1"/>
                </a:solidFill>
              </a:rPr>
              <a:t>תשובה:</a:t>
            </a:r>
          </a:p>
          <a:p>
            <a:pPr marL="400050" indent="-400050" fontAlgn="auto">
              <a:lnSpc>
                <a:spcPct val="150000"/>
              </a:lnSpc>
              <a:spcBef>
                <a:spcPts val="0"/>
              </a:spcBef>
              <a:spcAft>
                <a:spcPts val="0"/>
              </a:spcAft>
              <a:buFont typeface="+mj-lt"/>
              <a:buAutoNum type="romanUcPeriod"/>
              <a:defRPr/>
            </a:pPr>
            <a:r>
              <a:rPr lang="he-IL" dirty="0" smtClean="0">
                <a:solidFill>
                  <a:schemeClr val="tx1"/>
                </a:solidFill>
              </a:rPr>
              <a:t>נוצרים קשרים פוספו-אסטריים.</a:t>
            </a:r>
          </a:p>
          <a:p>
            <a:pPr marL="400050" indent="-400050" fontAlgn="auto">
              <a:lnSpc>
                <a:spcPct val="150000"/>
              </a:lnSpc>
              <a:spcBef>
                <a:spcPts val="0"/>
              </a:spcBef>
              <a:spcAft>
                <a:spcPts val="0"/>
              </a:spcAft>
              <a:buFont typeface="+mj-lt"/>
              <a:buAutoNum type="romanUcPeriod"/>
              <a:defRPr/>
            </a:pPr>
            <a:r>
              <a:rPr lang="en-US" dirty="0">
                <a:solidFill>
                  <a:schemeClr val="tx1"/>
                </a:solidFill>
              </a:rPr>
              <a:t>DNA: I  3` GGA GCT GGA GAA CGG 5</a:t>
            </a:r>
            <a:r>
              <a:rPr lang="en-US" dirty="0" smtClean="0">
                <a:solidFill>
                  <a:schemeClr val="tx1"/>
                </a:solidFill>
              </a:rPr>
              <a:t>`</a:t>
            </a:r>
            <a:br>
              <a:rPr lang="en-US" dirty="0" smtClean="0">
                <a:solidFill>
                  <a:schemeClr val="tx1"/>
                </a:solidFill>
              </a:rPr>
            </a:br>
            <a:r>
              <a:rPr lang="en-US" dirty="0" smtClean="0">
                <a:solidFill>
                  <a:schemeClr val="tx1"/>
                </a:solidFill>
              </a:rPr>
              <a:t>mRNA:   5` CCU CGA CCU CUU GCC 3`</a:t>
            </a:r>
            <a:br>
              <a:rPr lang="en-US" dirty="0" smtClean="0">
                <a:solidFill>
                  <a:schemeClr val="tx1"/>
                </a:solidFill>
              </a:rPr>
            </a:br>
            <a:r>
              <a:rPr lang="en-US" b="1" dirty="0" smtClean="0">
                <a:solidFill>
                  <a:srgbClr val="FF6600"/>
                </a:solidFill>
              </a:rPr>
              <a:t>Pro – </a:t>
            </a:r>
            <a:r>
              <a:rPr lang="en-US" b="1" dirty="0" err="1" smtClean="0">
                <a:solidFill>
                  <a:srgbClr val="FF6600"/>
                </a:solidFill>
              </a:rPr>
              <a:t>Arg</a:t>
            </a:r>
            <a:r>
              <a:rPr lang="en-US" b="1" dirty="0" smtClean="0">
                <a:solidFill>
                  <a:srgbClr val="FF6600"/>
                </a:solidFill>
              </a:rPr>
              <a:t> – Pro – </a:t>
            </a:r>
            <a:r>
              <a:rPr lang="en-US" b="1" dirty="0" err="1" smtClean="0">
                <a:solidFill>
                  <a:srgbClr val="FF6600"/>
                </a:solidFill>
              </a:rPr>
              <a:t>Leu</a:t>
            </a:r>
            <a:r>
              <a:rPr lang="en-US" b="1" dirty="0" smtClean="0">
                <a:solidFill>
                  <a:srgbClr val="FF6600"/>
                </a:solidFill>
              </a:rPr>
              <a:t> – </a:t>
            </a:r>
            <a:r>
              <a:rPr lang="en-US" b="1" dirty="0" err="1" smtClean="0">
                <a:solidFill>
                  <a:srgbClr val="FF6600"/>
                </a:solidFill>
              </a:rPr>
              <a:t>Ala</a:t>
            </a:r>
            <a:r>
              <a:rPr lang="en-US" b="1" dirty="0" smtClean="0">
                <a:solidFill>
                  <a:srgbClr val="FF6600"/>
                </a:solidFill>
              </a:rPr>
              <a:t>    </a:t>
            </a:r>
            <a:endParaRPr lang="he-IL" b="1" dirty="0" smtClean="0">
              <a:solidFill>
                <a:srgbClr val="FF6600"/>
              </a:solidFill>
            </a:endParaRPr>
          </a:p>
          <a:p>
            <a:pPr marL="400050" indent="-400050" fontAlgn="auto">
              <a:lnSpc>
                <a:spcPct val="150000"/>
              </a:lnSpc>
              <a:spcBef>
                <a:spcPts val="0"/>
              </a:spcBef>
              <a:spcAft>
                <a:spcPts val="0"/>
              </a:spcAft>
              <a:buFont typeface="+mj-lt"/>
              <a:buAutoNum type="romanUcPeriod"/>
              <a:defRPr/>
            </a:pPr>
            <a:endParaRPr lang="he-IL" dirty="0" smtClean="0">
              <a:solidFill>
                <a:schemeClr val="tx1"/>
              </a:solidFill>
            </a:endParaRPr>
          </a:p>
          <a:p>
            <a:pPr marL="400050" indent="-400050" fontAlgn="auto">
              <a:lnSpc>
                <a:spcPct val="150000"/>
              </a:lnSpc>
              <a:spcBef>
                <a:spcPts val="0"/>
              </a:spcBef>
              <a:spcAft>
                <a:spcPts val="0"/>
              </a:spcAft>
              <a:buFont typeface="+mj-lt"/>
              <a:buAutoNum type="romanUcPeriod"/>
              <a:defRPr/>
            </a:pPr>
            <a:endParaRPr lang="he-IL" dirty="0">
              <a:solidFill>
                <a:schemeClr val="tx1">
                  <a:lumMod val="65000"/>
                  <a:lumOff val="35000"/>
                </a:schemeClr>
              </a:solidFill>
            </a:endParaRPr>
          </a:p>
        </p:txBody>
      </p:sp>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תשובה לשאלה 12ב</a:t>
            </a:r>
            <a:endParaRPr lang="he-IL" sz="2000" b="1" dirty="0" smtClean="0">
              <a:solidFill>
                <a:srgbClr val="FF6600"/>
              </a:solidFill>
            </a:endParaRP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13</a:t>
            </a:fld>
            <a:endParaRPr lang="he-IL"/>
          </a:p>
        </p:txBody>
      </p:sp>
      <p:cxnSp>
        <p:nvCxnSpPr>
          <p:cNvPr id="9" name="Straight Connector 8"/>
          <p:cNvCxnSpPr/>
          <p:nvPr/>
        </p:nvCxnSpPr>
        <p:spPr>
          <a:xfrm>
            <a:off x="471115" y="549275"/>
            <a:ext cx="80613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00644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0688" y="642938"/>
            <a:ext cx="8183562" cy="3000821"/>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lnSpc>
                <a:spcPct val="150000"/>
              </a:lnSpc>
              <a:spcBef>
                <a:spcPts val="0"/>
              </a:spcBef>
              <a:spcAft>
                <a:spcPts val="0"/>
              </a:spcAft>
              <a:defRPr/>
            </a:pPr>
            <a:r>
              <a:rPr lang="he-IL" dirty="0" smtClean="0">
                <a:solidFill>
                  <a:srgbClr val="1D4C72"/>
                </a:solidFill>
                <a:latin typeface="+mn-lt"/>
                <a:cs typeface="+mn-cs"/>
              </a:rPr>
              <a:t>לפניך חמישה שלבים של התהליך המתרחש בתא לאחר התקפה של נגיף האיידס.</a:t>
            </a:r>
          </a:p>
          <a:p>
            <a:pPr fontAlgn="auto">
              <a:lnSpc>
                <a:spcPct val="150000"/>
              </a:lnSpc>
              <a:spcBef>
                <a:spcPts val="0"/>
              </a:spcBef>
              <a:spcAft>
                <a:spcPts val="0"/>
              </a:spcAft>
              <a:defRPr/>
            </a:pPr>
            <a:r>
              <a:rPr lang="he-IL" dirty="0" smtClean="0">
                <a:solidFill>
                  <a:srgbClr val="1D4C72"/>
                </a:solidFill>
                <a:latin typeface="+mn-lt"/>
                <a:cs typeface="+mn-cs"/>
              </a:rPr>
              <a:t>השלבים רשומים בסדר אקראי. רשום אותם בסדר הנכון.</a:t>
            </a:r>
          </a:p>
          <a:p>
            <a:pPr marL="285750" indent="-285750" fontAlgn="auto">
              <a:lnSpc>
                <a:spcPct val="150000"/>
              </a:lnSpc>
              <a:spcBef>
                <a:spcPts val="0"/>
              </a:spcBef>
              <a:spcAft>
                <a:spcPts val="0"/>
              </a:spcAft>
              <a:buFontTx/>
              <a:buChar char="-"/>
              <a:defRPr/>
            </a:pPr>
            <a:r>
              <a:rPr lang="he-IL" dirty="0" smtClean="0">
                <a:solidFill>
                  <a:srgbClr val="1D4C72"/>
                </a:solidFill>
                <a:latin typeface="+mn-lt"/>
                <a:cs typeface="+mn-cs"/>
              </a:rPr>
              <a:t>תעתוק הפוך</a:t>
            </a:r>
          </a:p>
          <a:p>
            <a:pPr marL="285750" indent="-285750" fontAlgn="auto">
              <a:lnSpc>
                <a:spcPct val="150000"/>
              </a:lnSpc>
              <a:spcBef>
                <a:spcPts val="0"/>
              </a:spcBef>
              <a:spcAft>
                <a:spcPts val="0"/>
              </a:spcAft>
              <a:buFontTx/>
              <a:buChar char="-"/>
              <a:defRPr/>
            </a:pPr>
            <a:r>
              <a:rPr lang="he-IL" dirty="0" smtClean="0">
                <a:solidFill>
                  <a:srgbClr val="1D4C72"/>
                </a:solidFill>
                <a:latin typeface="+mn-lt"/>
                <a:cs typeface="+mn-cs"/>
              </a:rPr>
              <a:t>תעתוק רגיל</a:t>
            </a:r>
          </a:p>
          <a:p>
            <a:pPr marL="285750" indent="-285750" fontAlgn="auto">
              <a:lnSpc>
                <a:spcPct val="150000"/>
              </a:lnSpc>
              <a:spcBef>
                <a:spcPts val="0"/>
              </a:spcBef>
              <a:spcAft>
                <a:spcPts val="0"/>
              </a:spcAft>
              <a:buFontTx/>
              <a:buChar char="-"/>
              <a:defRPr/>
            </a:pPr>
            <a:r>
              <a:rPr lang="he-IL" dirty="0" smtClean="0">
                <a:solidFill>
                  <a:srgbClr val="1D4C72"/>
                </a:solidFill>
                <a:latin typeface="+mn-lt"/>
                <a:cs typeface="+mn-cs"/>
              </a:rPr>
              <a:t>תרגום</a:t>
            </a:r>
          </a:p>
          <a:p>
            <a:pPr marL="285750" indent="-285750" fontAlgn="auto">
              <a:lnSpc>
                <a:spcPct val="150000"/>
              </a:lnSpc>
              <a:spcBef>
                <a:spcPts val="0"/>
              </a:spcBef>
              <a:spcAft>
                <a:spcPts val="0"/>
              </a:spcAft>
              <a:buFontTx/>
              <a:buChar char="-"/>
              <a:defRPr/>
            </a:pPr>
            <a:r>
              <a:rPr lang="he-IL" dirty="0" smtClean="0">
                <a:solidFill>
                  <a:srgbClr val="1D4C72"/>
                </a:solidFill>
                <a:latin typeface="+mn-lt"/>
                <a:cs typeface="+mn-cs"/>
              </a:rPr>
              <a:t>חדירת ה- </a:t>
            </a:r>
            <a:r>
              <a:rPr lang="en-US" dirty="0" smtClean="0">
                <a:solidFill>
                  <a:srgbClr val="1D4C72"/>
                </a:solidFill>
                <a:latin typeface="+mn-lt"/>
                <a:cs typeface="+mn-cs"/>
              </a:rPr>
              <a:t>RNA</a:t>
            </a:r>
            <a:r>
              <a:rPr lang="he-IL" dirty="0" smtClean="0">
                <a:solidFill>
                  <a:srgbClr val="1D4C72"/>
                </a:solidFill>
                <a:latin typeface="+mn-lt"/>
                <a:cs typeface="+mn-cs"/>
              </a:rPr>
              <a:t> של הנגיף לתא</a:t>
            </a:r>
          </a:p>
          <a:p>
            <a:pPr marL="285750" indent="-285750" fontAlgn="auto">
              <a:lnSpc>
                <a:spcPct val="150000"/>
              </a:lnSpc>
              <a:spcBef>
                <a:spcPts val="0"/>
              </a:spcBef>
              <a:spcAft>
                <a:spcPts val="0"/>
              </a:spcAft>
              <a:buFontTx/>
              <a:buChar char="-"/>
              <a:defRPr/>
            </a:pPr>
            <a:r>
              <a:rPr lang="he-IL" dirty="0" smtClean="0">
                <a:solidFill>
                  <a:srgbClr val="1D4C72"/>
                </a:solidFill>
                <a:latin typeface="+mn-lt"/>
                <a:cs typeface="+mn-cs"/>
              </a:rPr>
              <a:t>היווצרות ה- </a:t>
            </a:r>
            <a:r>
              <a:rPr lang="en-US" dirty="0" smtClean="0">
                <a:solidFill>
                  <a:srgbClr val="1D4C72"/>
                </a:solidFill>
                <a:latin typeface="+mn-lt"/>
                <a:cs typeface="+mn-cs"/>
              </a:rPr>
              <a:t>DNA</a:t>
            </a:r>
            <a:r>
              <a:rPr lang="he-IL" dirty="0" smtClean="0">
                <a:solidFill>
                  <a:srgbClr val="1D4C72"/>
                </a:solidFill>
                <a:latin typeface="+mn-lt"/>
                <a:cs typeface="+mn-cs"/>
              </a:rPr>
              <a:t> המשולב</a:t>
            </a:r>
            <a:endParaRPr lang="he-IL" dirty="0">
              <a:solidFill>
                <a:srgbClr val="1D4C72"/>
              </a:solidFill>
              <a:latin typeface="+mn-lt"/>
              <a:cs typeface="+mn-cs"/>
            </a:endParaRPr>
          </a:p>
        </p:txBody>
      </p:sp>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שאלה </a:t>
            </a:r>
            <a:r>
              <a:rPr lang="he-IL" sz="2000" b="1" dirty="0" smtClean="0">
                <a:solidFill>
                  <a:srgbClr val="FF6600"/>
                </a:solidFill>
              </a:rPr>
              <a:t>12ג</a:t>
            </a:r>
            <a:endParaRPr lang="he-IL" sz="2000" b="1" dirty="0" smtClean="0">
              <a:solidFill>
                <a:srgbClr val="FF6600"/>
              </a:solidFill>
            </a:endParaRP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14</a:t>
            </a:fld>
            <a:endParaRPr lang="he-IL"/>
          </a:p>
        </p:txBody>
      </p:sp>
      <p:cxnSp>
        <p:nvCxnSpPr>
          <p:cNvPr id="9" name="Straight Connector 8"/>
          <p:cNvCxnSpPr/>
          <p:nvPr/>
        </p:nvCxnSpPr>
        <p:spPr>
          <a:xfrm>
            <a:off x="471115" y="549275"/>
            <a:ext cx="80613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7329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0688" y="642938"/>
            <a:ext cx="8183562" cy="3000821"/>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lnSpc>
                <a:spcPct val="150000"/>
              </a:lnSpc>
              <a:spcBef>
                <a:spcPts val="0"/>
              </a:spcBef>
              <a:spcAft>
                <a:spcPts val="0"/>
              </a:spcAft>
              <a:defRPr/>
            </a:pPr>
            <a:r>
              <a:rPr lang="he-IL" dirty="0" smtClean="0">
                <a:solidFill>
                  <a:srgbClr val="1D4C72"/>
                </a:solidFill>
                <a:latin typeface="+mn-lt"/>
                <a:cs typeface="+mn-cs"/>
              </a:rPr>
              <a:t>לפניך חמישה שלבים של התהליך המתרחש בתא לאחר התקפה של נגיף האיידס.</a:t>
            </a:r>
          </a:p>
          <a:p>
            <a:pPr fontAlgn="auto">
              <a:lnSpc>
                <a:spcPct val="150000"/>
              </a:lnSpc>
              <a:spcBef>
                <a:spcPts val="0"/>
              </a:spcBef>
              <a:spcAft>
                <a:spcPts val="0"/>
              </a:spcAft>
              <a:defRPr/>
            </a:pPr>
            <a:r>
              <a:rPr lang="he-IL" dirty="0" smtClean="0">
                <a:solidFill>
                  <a:srgbClr val="1D4C72"/>
                </a:solidFill>
                <a:latin typeface="+mn-lt"/>
                <a:cs typeface="+mn-cs"/>
              </a:rPr>
              <a:t>השלבים רשומים בסדר אקראי. רשום אותם בסדר הנכון.</a:t>
            </a:r>
          </a:p>
          <a:p>
            <a:pPr marL="285750" indent="-285750" fontAlgn="auto">
              <a:lnSpc>
                <a:spcPct val="150000"/>
              </a:lnSpc>
              <a:spcBef>
                <a:spcPts val="0"/>
              </a:spcBef>
              <a:spcAft>
                <a:spcPts val="0"/>
              </a:spcAft>
              <a:buFontTx/>
              <a:buChar char="-"/>
              <a:defRPr/>
            </a:pPr>
            <a:r>
              <a:rPr lang="he-IL" dirty="0" smtClean="0">
                <a:solidFill>
                  <a:srgbClr val="1D4C72"/>
                </a:solidFill>
                <a:latin typeface="+mn-lt"/>
                <a:cs typeface="+mn-cs"/>
              </a:rPr>
              <a:t>תעתוק הפוך</a:t>
            </a:r>
          </a:p>
          <a:p>
            <a:pPr marL="285750" indent="-285750" fontAlgn="auto">
              <a:lnSpc>
                <a:spcPct val="150000"/>
              </a:lnSpc>
              <a:spcBef>
                <a:spcPts val="0"/>
              </a:spcBef>
              <a:spcAft>
                <a:spcPts val="0"/>
              </a:spcAft>
              <a:buFontTx/>
              <a:buChar char="-"/>
              <a:defRPr/>
            </a:pPr>
            <a:r>
              <a:rPr lang="he-IL" dirty="0" smtClean="0">
                <a:solidFill>
                  <a:srgbClr val="1D4C72"/>
                </a:solidFill>
                <a:latin typeface="+mn-lt"/>
                <a:cs typeface="+mn-cs"/>
              </a:rPr>
              <a:t>תעתוק רגיל</a:t>
            </a:r>
          </a:p>
          <a:p>
            <a:pPr marL="285750" indent="-285750" fontAlgn="auto">
              <a:lnSpc>
                <a:spcPct val="150000"/>
              </a:lnSpc>
              <a:spcBef>
                <a:spcPts val="0"/>
              </a:spcBef>
              <a:spcAft>
                <a:spcPts val="0"/>
              </a:spcAft>
              <a:buFontTx/>
              <a:buChar char="-"/>
              <a:defRPr/>
            </a:pPr>
            <a:r>
              <a:rPr lang="he-IL" dirty="0" smtClean="0">
                <a:solidFill>
                  <a:srgbClr val="1D4C72"/>
                </a:solidFill>
                <a:latin typeface="+mn-lt"/>
                <a:cs typeface="+mn-cs"/>
              </a:rPr>
              <a:t>תרגום</a:t>
            </a:r>
          </a:p>
          <a:p>
            <a:pPr marL="285750" indent="-285750" fontAlgn="auto">
              <a:lnSpc>
                <a:spcPct val="150000"/>
              </a:lnSpc>
              <a:spcBef>
                <a:spcPts val="0"/>
              </a:spcBef>
              <a:spcAft>
                <a:spcPts val="0"/>
              </a:spcAft>
              <a:buFontTx/>
              <a:buChar char="-"/>
              <a:defRPr/>
            </a:pPr>
            <a:r>
              <a:rPr lang="he-IL" dirty="0" smtClean="0">
                <a:solidFill>
                  <a:srgbClr val="1D4C72"/>
                </a:solidFill>
                <a:latin typeface="+mn-lt"/>
                <a:cs typeface="+mn-cs"/>
              </a:rPr>
              <a:t>חדירת ה- </a:t>
            </a:r>
            <a:r>
              <a:rPr lang="en-US" dirty="0" smtClean="0">
                <a:solidFill>
                  <a:srgbClr val="1D4C72"/>
                </a:solidFill>
                <a:latin typeface="+mn-lt"/>
                <a:cs typeface="+mn-cs"/>
              </a:rPr>
              <a:t>RNA</a:t>
            </a:r>
            <a:r>
              <a:rPr lang="he-IL" dirty="0" smtClean="0">
                <a:solidFill>
                  <a:srgbClr val="1D4C72"/>
                </a:solidFill>
                <a:latin typeface="+mn-lt"/>
                <a:cs typeface="+mn-cs"/>
              </a:rPr>
              <a:t> של הנגיף לתא</a:t>
            </a:r>
          </a:p>
          <a:p>
            <a:pPr marL="285750" indent="-285750" fontAlgn="auto">
              <a:lnSpc>
                <a:spcPct val="150000"/>
              </a:lnSpc>
              <a:spcBef>
                <a:spcPts val="0"/>
              </a:spcBef>
              <a:spcAft>
                <a:spcPts val="0"/>
              </a:spcAft>
              <a:buFontTx/>
              <a:buChar char="-"/>
              <a:defRPr/>
            </a:pPr>
            <a:r>
              <a:rPr lang="he-IL" dirty="0" smtClean="0">
                <a:solidFill>
                  <a:srgbClr val="1D4C72"/>
                </a:solidFill>
                <a:latin typeface="+mn-lt"/>
                <a:cs typeface="+mn-cs"/>
              </a:rPr>
              <a:t>היווצרות ה- </a:t>
            </a:r>
            <a:r>
              <a:rPr lang="en-US" dirty="0" smtClean="0">
                <a:solidFill>
                  <a:srgbClr val="1D4C72"/>
                </a:solidFill>
                <a:latin typeface="+mn-lt"/>
                <a:cs typeface="+mn-cs"/>
              </a:rPr>
              <a:t>DNA</a:t>
            </a:r>
            <a:r>
              <a:rPr lang="he-IL" dirty="0" smtClean="0">
                <a:solidFill>
                  <a:srgbClr val="1D4C72"/>
                </a:solidFill>
                <a:latin typeface="+mn-lt"/>
                <a:cs typeface="+mn-cs"/>
              </a:rPr>
              <a:t> המשולב</a:t>
            </a:r>
            <a:endParaRPr lang="he-IL" dirty="0">
              <a:solidFill>
                <a:srgbClr val="1D4C72"/>
              </a:solidFill>
              <a:latin typeface="+mn-lt"/>
              <a:cs typeface="+mn-cs"/>
            </a:endParaRPr>
          </a:p>
        </p:txBody>
      </p:sp>
      <p:sp>
        <p:nvSpPr>
          <p:cNvPr id="13" name="Rectangle 12"/>
          <p:cNvSpPr/>
          <p:nvPr/>
        </p:nvSpPr>
        <p:spPr>
          <a:xfrm>
            <a:off x="357188" y="3789040"/>
            <a:ext cx="8196262" cy="2808312"/>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lnSpc>
                <a:spcPct val="150000"/>
              </a:lnSpc>
              <a:spcBef>
                <a:spcPts val="0"/>
              </a:spcBef>
              <a:spcAft>
                <a:spcPts val="0"/>
              </a:spcAft>
              <a:defRPr/>
            </a:pPr>
            <a:r>
              <a:rPr lang="he-IL" b="1" dirty="0">
                <a:solidFill>
                  <a:schemeClr val="tx1"/>
                </a:solidFill>
              </a:rPr>
              <a:t>תשובה:</a:t>
            </a:r>
          </a:p>
          <a:p>
            <a:pPr marL="342900" indent="-342900" fontAlgn="auto">
              <a:lnSpc>
                <a:spcPct val="150000"/>
              </a:lnSpc>
              <a:spcBef>
                <a:spcPts val="0"/>
              </a:spcBef>
              <a:spcAft>
                <a:spcPts val="0"/>
              </a:spcAft>
              <a:buFont typeface="+mj-lt"/>
              <a:buAutoNum type="arabicPeriod"/>
              <a:defRPr/>
            </a:pPr>
            <a:r>
              <a:rPr lang="he-IL" dirty="0" smtClean="0">
                <a:solidFill>
                  <a:schemeClr val="tx1"/>
                </a:solidFill>
              </a:rPr>
              <a:t>חדירת ה- </a:t>
            </a:r>
            <a:r>
              <a:rPr lang="en-US" dirty="0" smtClean="0">
                <a:solidFill>
                  <a:schemeClr val="tx1"/>
                </a:solidFill>
              </a:rPr>
              <a:t>RNA</a:t>
            </a:r>
            <a:r>
              <a:rPr lang="he-IL" dirty="0" smtClean="0">
                <a:solidFill>
                  <a:schemeClr val="tx1"/>
                </a:solidFill>
              </a:rPr>
              <a:t> של הנגיף לתא</a:t>
            </a:r>
          </a:p>
          <a:p>
            <a:pPr marL="342900" indent="-342900" fontAlgn="auto">
              <a:lnSpc>
                <a:spcPct val="150000"/>
              </a:lnSpc>
              <a:spcBef>
                <a:spcPts val="0"/>
              </a:spcBef>
              <a:spcAft>
                <a:spcPts val="0"/>
              </a:spcAft>
              <a:buFont typeface="+mj-lt"/>
              <a:buAutoNum type="arabicPeriod"/>
              <a:defRPr/>
            </a:pPr>
            <a:r>
              <a:rPr lang="he-IL" dirty="0" smtClean="0">
                <a:solidFill>
                  <a:schemeClr val="tx1"/>
                </a:solidFill>
              </a:rPr>
              <a:t>תעתוק הפוך</a:t>
            </a:r>
          </a:p>
          <a:p>
            <a:pPr marL="342900" indent="-342900" fontAlgn="auto">
              <a:lnSpc>
                <a:spcPct val="150000"/>
              </a:lnSpc>
              <a:spcBef>
                <a:spcPts val="0"/>
              </a:spcBef>
              <a:spcAft>
                <a:spcPts val="0"/>
              </a:spcAft>
              <a:buFont typeface="+mj-lt"/>
              <a:buAutoNum type="arabicPeriod"/>
              <a:defRPr/>
            </a:pPr>
            <a:r>
              <a:rPr lang="he-IL" dirty="0" smtClean="0">
                <a:solidFill>
                  <a:schemeClr val="tx1"/>
                </a:solidFill>
              </a:rPr>
              <a:t>היווצרות ה- </a:t>
            </a:r>
            <a:r>
              <a:rPr lang="en-US" dirty="0" smtClean="0">
                <a:solidFill>
                  <a:schemeClr val="tx1"/>
                </a:solidFill>
              </a:rPr>
              <a:t>DNA</a:t>
            </a:r>
            <a:r>
              <a:rPr lang="he-IL" dirty="0" smtClean="0">
                <a:solidFill>
                  <a:schemeClr val="tx1"/>
                </a:solidFill>
              </a:rPr>
              <a:t> המשולב</a:t>
            </a:r>
          </a:p>
          <a:p>
            <a:pPr marL="342900" indent="-342900" fontAlgn="auto">
              <a:lnSpc>
                <a:spcPct val="150000"/>
              </a:lnSpc>
              <a:spcBef>
                <a:spcPts val="0"/>
              </a:spcBef>
              <a:spcAft>
                <a:spcPts val="0"/>
              </a:spcAft>
              <a:buFont typeface="+mj-lt"/>
              <a:buAutoNum type="arabicPeriod"/>
              <a:defRPr/>
            </a:pPr>
            <a:r>
              <a:rPr lang="he-IL" dirty="0" smtClean="0">
                <a:solidFill>
                  <a:schemeClr val="tx1"/>
                </a:solidFill>
              </a:rPr>
              <a:t>תעתוק רגיל</a:t>
            </a:r>
          </a:p>
          <a:p>
            <a:pPr marL="342900" indent="-342900" fontAlgn="auto">
              <a:lnSpc>
                <a:spcPct val="150000"/>
              </a:lnSpc>
              <a:spcBef>
                <a:spcPts val="0"/>
              </a:spcBef>
              <a:spcAft>
                <a:spcPts val="0"/>
              </a:spcAft>
              <a:buFont typeface="+mj-lt"/>
              <a:buAutoNum type="arabicPeriod"/>
              <a:defRPr/>
            </a:pPr>
            <a:r>
              <a:rPr lang="he-IL" dirty="0" smtClean="0">
                <a:solidFill>
                  <a:schemeClr val="tx1"/>
                </a:solidFill>
              </a:rPr>
              <a:t>תרגום</a:t>
            </a:r>
            <a:endParaRPr lang="he-IL" dirty="0">
              <a:solidFill>
                <a:schemeClr val="tx1">
                  <a:lumMod val="65000"/>
                  <a:lumOff val="35000"/>
                </a:schemeClr>
              </a:solidFill>
            </a:endParaRPr>
          </a:p>
        </p:txBody>
      </p:sp>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תשובה לשאלה 12ג</a:t>
            </a:r>
            <a:endParaRPr lang="he-IL" sz="2000" b="1" dirty="0" smtClean="0">
              <a:solidFill>
                <a:srgbClr val="FF6600"/>
              </a:solidFill>
            </a:endParaRP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15</a:t>
            </a:fld>
            <a:endParaRPr lang="he-IL"/>
          </a:p>
        </p:txBody>
      </p:sp>
      <p:cxnSp>
        <p:nvCxnSpPr>
          <p:cNvPr id="9" name="Straight Connector 8"/>
          <p:cNvCxnSpPr/>
          <p:nvPr/>
        </p:nvCxnSpPr>
        <p:spPr>
          <a:xfrm>
            <a:off x="471115" y="549275"/>
            <a:ext cx="80613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4489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0688" y="642938"/>
            <a:ext cx="8183562" cy="1754326"/>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lnSpc>
                <a:spcPct val="150000"/>
              </a:lnSpc>
              <a:spcBef>
                <a:spcPts val="0"/>
              </a:spcBef>
              <a:spcAft>
                <a:spcPts val="0"/>
              </a:spcAft>
              <a:defRPr/>
            </a:pPr>
            <a:r>
              <a:rPr lang="he-IL" dirty="0" smtClean="0">
                <a:solidFill>
                  <a:srgbClr val="1D4C72"/>
                </a:solidFill>
                <a:latin typeface="+mn-lt"/>
                <a:cs typeface="+mn-cs"/>
              </a:rPr>
              <a:t>המסה המולרית של אחד מחלבוני נגיף האיידס היא </a:t>
            </a:r>
            <a:r>
              <a:rPr lang="en-US" dirty="0" smtClean="0">
                <a:solidFill>
                  <a:srgbClr val="1D4C72"/>
                </a:solidFill>
                <a:latin typeface="+mn-lt"/>
                <a:cs typeface="+mn-cs"/>
              </a:rPr>
              <a:t>55,000</a:t>
            </a:r>
            <a:r>
              <a:rPr lang="he-IL" dirty="0" smtClean="0">
                <a:solidFill>
                  <a:srgbClr val="1D4C72"/>
                </a:solidFill>
                <a:latin typeface="+mn-lt"/>
                <a:cs typeface="+mn-cs"/>
              </a:rPr>
              <a:t> גרם למול.</a:t>
            </a:r>
          </a:p>
          <a:p>
            <a:pPr fontAlgn="auto">
              <a:lnSpc>
                <a:spcPct val="150000"/>
              </a:lnSpc>
              <a:spcBef>
                <a:spcPts val="0"/>
              </a:spcBef>
              <a:spcAft>
                <a:spcPts val="0"/>
              </a:spcAft>
              <a:defRPr/>
            </a:pPr>
            <a:r>
              <a:rPr lang="he-IL" dirty="0" smtClean="0">
                <a:solidFill>
                  <a:srgbClr val="1D4C72"/>
                </a:solidFill>
                <a:latin typeface="+mn-lt"/>
                <a:cs typeface="+mn-cs"/>
              </a:rPr>
              <a:t>מסה מולרית ממוצעת של יחידת חומצה אמינית בחלבון זה היא 110 גרם למול.</a:t>
            </a:r>
          </a:p>
          <a:p>
            <a:pPr fontAlgn="auto">
              <a:lnSpc>
                <a:spcPct val="150000"/>
              </a:lnSpc>
              <a:spcBef>
                <a:spcPts val="0"/>
              </a:spcBef>
              <a:spcAft>
                <a:spcPts val="0"/>
              </a:spcAft>
              <a:defRPr/>
            </a:pPr>
            <a:r>
              <a:rPr lang="he-IL" dirty="0" smtClean="0">
                <a:solidFill>
                  <a:srgbClr val="1D4C72"/>
                </a:solidFill>
                <a:latin typeface="+mn-lt"/>
                <a:cs typeface="+mn-cs"/>
              </a:rPr>
              <a:t>המרחק הממוצע בין מרכזי </a:t>
            </a:r>
            <a:r>
              <a:rPr lang="he-IL" u="sng" dirty="0" smtClean="0">
                <a:solidFill>
                  <a:srgbClr val="1D4C72"/>
                </a:solidFill>
                <a:latin typeface="+mn-lt"/>
                <a:cs typeface="+mn-cs"/>
              </a:rPr>
              <a:t>נוקלאוטידים</a:t>
            </a:r>
            <a:r>
              <a:rPr lang="he-IL" dirty="0" smtClean="0">
                <a:solidFill>
                  <a:srgbClr val="1D4C72"/>
                </a:solidFill>
                <a:latin typeface="+mn-lt"/>
                <a:cs typeface="+mn-cs"/>
              </a:rPr>
              <a:t> שכנים בגדיל  הוא </a:t>
            </a:r>
            <a:r>
              <a:rPr lang="en-US" dirty="0" smtClean="0">
                <a:solidFill>
                  <a:srgbClr val="1D4C72"/>
                </a:solidFill>
                <a:latin typeface="+mn-lt"/>
                <a:cs typeface="+mn-cs"/>
              </a:rPr>
              <a:t>3.4</a:t>
            </a:r>
            <a:r>
              <a:rPr lang="en-US" dirty="0" smtClean="0">
                <a:solidFill>
                  <a:srgbClr val="1D4C72"/>
                </a:solidFill>
                <a:latin typeface="Cambria Math"/>
                <a:ea typeface="Cambria Math"/>
                <a:cs typeface="+mn-cs"/>
              </a:rPr>
              <a:t>·10</a:t>
            </a:r>
            <a:r>
              <a:rPr lang="en-US" baseline="30000" dirty="0" smtClean="0">
                <a:solidFill>
                  <a:srgbClr val="1D4C72"/>
                </a:solidFill>
                <a:latin typeface="Cambria Math"/>
                <a:ea typeface="Cambria Math"/>
                <a:cs typeface="+mn-cs"/>
              </a:rPr>
              <a:t>-10</a:t>
            </a:r>
            <a:r>
              <a:rPr lang="he-IL" dirty="0" smtClean="0">
                <a:solidFill>
                  <a:srgbClr val="1D4C72"/>
                </a:solidFill>
                <a:latin typeface="Cambria Math"/>
                <a:ea typeface="Cambria Math"/>
                <a:cs typeface="+mn-cs"/>
              </a:rPr>
              <a:t> מטר.</a:t>
            </a:r>
          </a:p>
          <a:p>
            <a:pPr fontAlgn="auto">
              <a:lnSpc>
                <a:spcPct val="150000"/>
              </a:lnSpc>
              <a:spcBef>
                <a:spcPts val="0"/>
              </a:spcBef>
              <a:spcAft>
                <a:spcPts val="0"/>
              </a:spcAft>
              <a:defRPr/>
            </a:pPr>
            <a:r>
              <a:rPr lang="he-IL" dirty="0" smtClean="0">
                <a:solidFill>
                  <a:srgbClr val="1D4C72"/>
                </a:solidFill>
                <a:latin typeface="Cambria Math"/>
                <a:ea typeface="Cambria Math"/>
                <a:cs typeface="+mn-cs"/>
              </a:rPr>
              <a:t>חשב את אורך הקטע של ה- </a:t>
            </a:r>
            <a:r>
              <a:rPr lang="en-US" dirty="0" smtClean="0">
                <a:solidFill>
                  <a:srgbClr val="1D4C72"/>
                </a:solidFill>
                <a:latin typeface="Cambria Math"/>
                <a:ea typeface="Cambria Math"/>
                <a:cs typeface="+mn-cs"/>
              </a:rPr>
              <a:t>DNA</a:t>
            </a:r>
            <a:r>
              <a:rPr lang="he-IL" dirty="0" smtClean="0">
                <a:solidFill>
                  <a:srgbClr val="1D4C72"/>
                </a:solidFill>
                <a:latin typeface="Cambria Math"/>
                <a:ea typeface="Cambria Math"/>
                <a:cs typeface="+mn-cs"/>
              </a:rPr>
              <a:t> שמקודד את החלבון. </a:t>
            </a:r>
            <a:r>
              <a:rPr lang="he-IL" u="sng" dirty="0" smtClean="0">
                <a:solidFill>
                  <a:srgbClr val="1D4C72"/>
                </a:solidFill>
                <a:latin typeface="Cambria Math"/>
                <a:ea typeface="Cambria Math"/>
                <a:cs typeface="+mn-cs"/>
              </a:rPr>
              <a:t>פרט את חישוביך</a:t>
            </a:r>
            <a:r>
              <a:rPr lang="he-IL" dirty="0" smtClean="0">
                <a:solidFill>
                  <a:srgbClr val="1D4C72"/>
                </a:solidFill>
                <a:latin typeface="Cambria Math"/>
                <a:ea typeface="Cambria Math"/>
                <a:cs typeface="+mn-cs"/>
              </a:rPr>
              <a:t>.</a:t>
            </a:r>
            <a:endParaRPr lang="he-IL" dirty="0">
              <a:solidFill>
                <a:srgbClr val="1D4C72"/>
              </a:solidFill>
              <a:latin typeface="+mn-lt"/>
              <a:cs typeface="+mn-cs"/>
            </a:endParaRPr>
          </a:p>
        </p:txBody>
      </p:sp>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שאלה </a:t>
            </a:r>
            <a:r>
              <a:rPr lang="he-IL" sz="2000" b="1" dirty="0" smtClean="0">
                <a:solidFill>
                  <a:srgbClr val="FF6600"/>
                </a:solidFill>
              </a:rPr>
              <a:t>12ד</a:t>
            </a:r>
            <a:endParaRPr lang="he-IL" sz="2000" b="1" dirty="0" smtClean="0">
              <a:solidFill>
                <a:srgbClr val="FF6600"/>
              </a:solidFill>
            </a:endParaRP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16</a:t>
            </a:fld>
            <a:endParaRPr lang="he-IL"/>
          </a:p>
        </p:txBody>
      </p:sp>
      <p:cxnSp>
        <p:nvCxnSpPr>
          <p:cNvPr id="9" name="Straight Connector 8"/>
          <p:cNvCxnSpPr/>
          <p:nvPr/>
        </p:nvCxnSpPr>
        <p:spPr>
          <a:xfrm>
            <a:off x="471115" y="549275"/>
            <a:ext cx="80613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73297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0688" y="642938"/>
            <a:ext cx="8183562" cy="1754326"/>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lnSpc>
                <a:spcPct val="150000"/>
              </a:lnSpc>
              <a:spcBef>
                <a:spcPts val="0"/>
              </a:spcBef>
              <a:spcAft>
                <a:spcPts val="0"/>
              </a:spcAft>
              <a:defRPr/>
            </a:pPr>
            <a:r>
              <a:rPr lang="he-IL" dirty="0" smtClean="0">
                <a:solidFill>
                  <a:srgbClr val="1D4C72"/>
                </a:solidFill>
                <a:latin typeface="+mn-lt"/>
                <a:cs typeface="+mn-cs"/>
              </a:rPr>
              <a:t>המסה המולרית של אחד מחלבוני נגיף האיידס היא </a:t>
            </a:r>
            <a:r>
              <a:rPr lang="en-US" dirty="0" smtClean="0">
                <a:solidFill>
                  <a:srgbClr val="1D4C72"/>
                </a:solidFill>
                <a:latin typeface="+mn-lt"/>
                <a:cs typeface="+mn-cs"/>
              </a:rPr>
              <a:t>55,000</a:t>
            </a:r>
            <a:r>
              <a:rPr lang="he-IL" dirty="0" smtClean="0">
                <a:solidFill>
                  <a:srgbClr val="1D4C72"/>
                </a:solidFill>
                <a:latin typeface="+mn-lt"/>
                <a:cs typeface="+mn-cs"/>
              </a:rPr>
              <a:t> גרם למול.</a:t>
            </a:r>
          </a:p>
          <a:p>
            <a:pPr fontAlgn="auto">
              <a:lnSpc>
                <a:spcPct val="150000"/>
              </a:lnSpc>
              <a:spcBef>
                <a:spcPts val="0"/>
              </a:spcBef>
              <a:spcAft>
                <a:spcPts val="0"/>
              </a:spcAft>
              <a:defRPr/>
            </a:pPr>
            <a:r>
              <a:rPr lang="he-IL" dirty="0" smtClean="0">
                <a:solidFill>
                  <a:srgbClr val="1D4C72"/>
                </a:solidFill>
                <a:latin typeface="+mn-lt"/>
                <a:cs typeface="+mn-cs"/>
              </a:rPr>
              <a:t>מסה מולרית ממוצעת של יחידת חומצה אמינית בחלבון זה היא 110 גרם למול.</a:t>
            </a:r>
          </a:p>
          <a:p>
            <a:pPr fontAlgn="auto">
              <a:lnSpc>
                <a:spcPct val="150000"/>
              </a:lnSpc>
              <a:spcBef>
                <a:spcPts val="0"/>
              </a:spcBef>
              <a:spcAft>
                <a:spcPts val="0"/>
              </a:spcAft>
              <a:defRPr/>
            </a:pPr>
            <a:r>
              <a:rPr lang="he-IL" dirty="0" smtClean="0">
                <a:solidFill>
                  <a:srgbClr val="1D4C72"/>
                </a:solidFill>
                <a:latin typeface="+mn-lt"/>
                <a:cs typeface="+mn-cs"/>
              </a:rPr>
              <a:t>המרחק הממוצע בין מרכזי </a:t>
            </a:r>
            <a:r>
              <a:rPr lang="he-IL" u="sng" dirty="0" smtClean="0">
                <a:solidFill>
                  <a:srgbClr val="1D4C72"/>
                </a:solidFill>
                <a:latin typeface="+mn-lt"/>
                <a:cs typeface="+mn-cs"/>
              </a:rPr>
              <a:t>נוקלאוטידים</a:t>
            </a:r>
            <a:r>
              <a:rPr lang="he-IL" dirty="0" smtClean="0">
                <a:solidFill>
                  <a:srgbClr val="1D4C72"/>
                </a:solidFill>
                <a:latin typeface="+mn-lt"/>
                <a:cs typeface="+mn-cs"/>
              </a:rPr>
              <a:t> שכנים בגדיל  הוא </a:t>
            </a:r>
            <a:r>
              <a:rPr lang="en-US" dirty="0" smtClean="0">
                <a:solidFill>
                  <a:srgbClr val="1D4C72"/>
                </a:solidFill>
                <a:latin typeface="+mn-lt"/>
                <a:cs typeface="+mn-cs"/>
              </a:rPr>
              <a:t>3.4</a:t>
            </a:r>
            <a:r>
              <a:rPr lang="en-US" dirty="0" smtClean="0">
                <a:solidFill>
                  <a:srgbClr val="1D4C72"/>
                </a:solidFill>
                <a:latin typeface="Cambria Math"/>
                <a:ea typeface="Cambria Math"/>
                <a:cs typeface="+mn-cs"/>
              </a:rPr>
              <a:t>·10</a:t>
            </a:r>
            <a:r>
              <a:rPr lang="en-US" baseline="30000" dirty="0" smtClean="0">
                <a:solidFill>
                  <a:srgbClr val="1D4C72"/>
                </a:solidFill>
                <a:latin typeface="Cambria Math"/>
                <a:ea typeface="Cambria Math"/>
                <a:cs typeface="+mn-cs"/>
              </a:rPr>
              <a:t>-10</a:t>
            </a:r>
            <a:r>
              <a:rPr lang="he-IL" dirty="0" smtClean="0">
                <a:solidFill>
                  <a:srgbClr val="1D4C72"/>
                </a:solidFill>
                <a:latin typeface="Cambria Math"/>
                <a:ea typeface="Cambria Math"/>
                <a:cs typeface="+mn-cs"/>
              </a:rPr>
              <a:t> מטר.</a:t>
            </a:r>
          </a:p>
          <a:p>
            <a:pPr fontAlgn="auto">
              <a:lnSpc>
                <a:spcPct val="150000"/>
              </a:lnSpc>
              <a:spcBef>
                <a:spcPts val="0"/>
              </a:spcBef>
              <a:spcAft>
                <a:spcPts val="0"/>
              </a:spcAft>
              <a:defRPr/>
            </a:pPr>
            <a:r>
              <a:rPr lang="he-IL" dirty="0" smtClean="0">
                <a:solidFill>
                  <a:srgbClr val="1D4C72"/>
                </a:solidFill>
                <a:latin typeface="Cambria Math"/>
                <a:ea typeface="Cambria Math"/>
                <a:cs typeface="+mn-cs"/>
              </a:rPr>
              <a:t>חשב את אורך הקטע של ה- </a:t>
            </a:r>
            <a:r>
              <a:rPr lang="en-US" dirty="0" smtClean="0">
                <a:solidFill>
                  <a:srgbClr val="1D4C72"/>
                </a:solidFill>
                <a:latin typeface="Cambria Math"/>
                <a:ea typeface="Cambria Math"/>
                <a:cs typeface="+mn-cs"/>
              </a:rPr>
              <a:t>DNA</a:t>
            </a:r>
            <a:r>
              <a:rPr lang="he-IL" dirty="0" smtClean="0">
                <a:solidFill>
                  <a:srgbClr val="1D4C72"/>
                </a:solidFill>
                <a:latin typeface="Cambria Math"/>
                <a:ea typeface="Cambria Math"/>
                <a:cs typeface="+mn-cs"/>
              </a:rPr>
              <a:t> שמקודד את החלבון. </a:t>
            </a:r>
            <a:r>
              <a:rPr lang="he-IL" u="sng" dirty="0" smtClean="0">
                <a:solidFill>
                  <a:srgbClr val="1D4C72"/>
                </a:solidFill>
                <a:latin typeface="Cambria Math"/>
                <a:ea typeface="Cambria Math"/>
                <a:cs typeface="+mn-cs"/>
              </a:rPr>
              <a:t>פרט את חישוביך</a:t>
            </a:r>
            <a:r>
              <a:rPr lang="he-IL" dirty="0" smtClean="0">
                <a:solidFill>
                  <a:srgbClr val="1D4C72"/>
                </a:solidFill>
                <a:latin typeface="Cambria Math"/>
                <a:ea typeface="Cambria Math"/>
                <a:cs typeface="+mn-cs"/>
              </a:rPr>
              <a:t>.</a:t>
            </a:r>
            <a:endParaRPr lang="he-IL" dirty="0">
              <a:solidFill>
                <a:srgbClr val="1D4C72"/>
              </a:solidFill>
              <a:latin typeface="+mn-lt"/>
              <a:cs typeface="+mn-cs"/>
            </a:endParaRPr>
          </a:p>
        </p:txBody>
      </p:sp>
      <p:sp>
        <p:nvSpPr>
          <p:cNvPr id="13" name="Rectangle 12"/>
          <p:cNvSpPr/>
          <p:nvPr/>
        </p:nvSpPr>
        <p:spPr>
          <a:xfrm>
            <a:off x="357188" y="2852936"/>
            <a:ext cx="8196262" cy="2304256"/>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lnSpc>
                <a:spcPct val="150000"/>
              </a:lnSpc>
              <a:spcBef>
                <a:spcPts val="0"/>
              </a:spcBef>
              <a:spcAft>
                <a:spcPts val="0"/>
              </a:spcAft>
              <a:defRPr/>
            </a:pPr>
            <a:r>
              <a:rPr lang="he-IL" b="1" dirty="0">
                <a:solidFill>
                  <a:schemeClr val="tx1"/>
                </a:solidFill>
              </a:rPr>
              <a:t>תשובה:</a:t>
            </a:r>
          </a:p>
          <a:p>
            <a:pPr fontAlgn="auto">
              <a:lnSpc>
                <a:spcPct val="150000"/>
              </a:lnSpc>
              <a:spcBef>
                <a:spcPts val="0"/>
              </a:spcBef>
              <a:spcAft>
                <a:spcPts val="0"/>
              </a:spcAft>
              <a:defRPr/>
            </a:pPr>
            <a:r>
              <a:rPr lang="he-IL" dirty="0" smtClean="0">
                <a:solidFill>
                  <a:schemeClr val="tx1"/>
                </a:solidFill>
              </a:rPr>
              <a:t>מספר החומצות האמיניות בחלבון:                    </a:t>
            </a:r>
            <a:r>
              <a:rPr lang="en-US" dirty="0" smtClean="0">
                <a:solidFill>
                  <a:schemeClr val="tx1"/>
                </a:solidFill>
              </a:rPr>
              <a:t>55000/110 = 500</a:t>
            </a:r>
            <a:endParaRPr lang="he-IL" dirty="0" smtClean="0">
              <a:solidFill>
                <a:schemeClr val="tx1"/>
              </a:solidFill>
            </a:endParaRPr>
          </a:p>
          <a:p>
            <a:pPr fontAlgn="auto">
              <a:lnSpc>
                <a:spcPct val="150000"/>
              </a:lnSpc>
              <a:spcBef>
                <a:spcPts val="0"/>
              </a:spcBef>
              <a:spcAft>
                <a:spcPts val="0"/>
              </a:spcAft>
              <a:defRPr/>
            </a:pPr>
            <a:r>
              <a:rPr lang="he-IL" dirty="0" smtClean="0">
                <a:solidFill>
                  <a:schemeClr val="tx1"/>
                </a:solidFill>
              </a:rPr>
              <a:t>מספר הנוקליאוטידים בקטע ה- </a:t>
            </a:r>
            <a:r>
              <a:rPr lang="en-US" dirty="0" smtClean="0">
                <a:solidFill>
                  <a:schemeClr val="tx1"/>
                </a:solidFill>
              </a:rPr>
              <a:t>:DNA</a:t>
            </a:r>
            <a:r>
              <a:rPr lang="he-IL" dirty="0" smtClean="0">
                <a:solidFill>
                  <a:schemeClr val="tx1"/>
                </a:solidFill>
              </a:rPr>
              <a:t>                     </a:t>
            </a:r>
            <a:r>
              <a:rPr lang="en-US" dirty="0" smtClean="0">
                <a:solidFill>
                  <a:schemeClr val="tx1"/>
                </a:solidFill>
              </a:rPr>
              <a:t>500x3 =1500</a:t>
            </a:r>
            <a:endParaRPr lang="he-IL" dirty="0" smtClean="0">
              <a:solidFill>
                <a:schemeClr val="tx1"/>
              </a:solidFill>
            </a:endParaRPr>
          </a:p>
          <a:p>
            <a:pPr fontAlgn="auto">
              <a:lnSpc>
                <a:spcPct val="150000"/>
              </a:lnSpc>
              <a:spcBef>
                <a:spcPts val="0"/>
              </a:spcBef>
              <a:spcAft>
                <a:spcPts val="0"/>
              </a:spcAft>
              <a:defRPr/>
            </a:pPr>
            <a:r>
              <a:rPr lang="he-IL" dirty="0" smtClean="0">
                <a:solidFill>
                  <a:schemeClr val="tx1"/>
                </a:solidFill>
              </a:rPr>
              <a:t>אורך קטע ה- </a:t>
            </a:r>
            <a:r>
              <a:rPr lang="en-US" dirty="0" smtClean="0">
                <a:solidFill>
                  <a:schemeClr val="tx1"/>
                </a:solidFill>
              </a:rPr>
              <a:t>DNA</a:t>
            </a:r>
            <a:r>
              <a:rPr lang="he-IL" dirty="0" smtClean="0">
                <a:solidFill>
                  <a:schemeClr val="tx1"/>
                </a:solidFill>
              </a:rPr>
              <a:t>:                       </a:t>
            </a:r>
            <a:r>
              <a:rPr lang="en-US" dirty="0" smtClean="0">
                <a:solidFill>
                  <a:schemeClr val="tx1"/>
                </a:solidFill>
              </a:rPr>
              <a:t>3.4</a:t>
            </a:r>
            <a:r>
              <a:rPr lang="en-US" dirty="0" smtClean="0">
                <a:solidFill>
                  <a:schemeClr val="tx1"/>
                </a:solidFill>
                <a:latin typeface="Cambria Math"/>
                <a:ea typeface="Cambria Math"/>
              </a:rPr>
              <a:t>·10</a:t>
            </a:r>
            <a:r>
              <a:rPr lang="en-US" baseline="30000" dirty="0" smtClean="0">
                <a:solidFill>
                  <a:schemeClr val="tx1"/>
                </a:solidFill>
                <a:latin typeface="Cambria Math"/>
                <a:ea typeface="Cambria Math"/>
              </a:rPr>
              <a:t>-10</a:t>
            </a:r>
            <a:r>
              <a:rPr lang="en-US" dirty="0" smtClean="0">
                <a:solidFill>
                  <a:schemeClr val="tx1"/>
                </a:solidFill>
                <a:latin typeface="Cambria Math"/>
                <a:ea typeface="Cambria Math"/>
              </a:rPr>
              <a:t>x1500 = </a:t>
            </a:r>
            <a:r>
              <a:rPr lang="en-US" b="1" dirty="0" smtClean="0">
                <a:solidFill>
                  <a:srgbClr val="FF6600"/>
                </a:solidFill>
                <a:latin typeface="Cambria Math"/>
                <a:ea typeface="Cambria Math"/>
              </a:rPr>
              <a:t>5.1·10</a:t>
            </a:r>
            <a:r>
              <a:rPr lang="en-US" b="1" baseline="30000" dirty="0" smtClean="0">
                <a:solidFill>
                  <a:srgbClr val="FF6600"/>
                </a:solidFill>
                <a:latin typeface="Cambria Math"/>
                <a:ea typeface="Cambria Math"/>
              </a:rPr>
              <a:t>-7</a:t>
            </a:r>
            <a:r>
              <a:rPr lang="en-US" b="1" dirty="0" smtClean="0">
                <a:solidFill>
                  <a:srgbClr val="FF6600"/>
                </a:solidFill>
                <a:latin typeface="Cambria Math"/>
                <a:ea typeface="Cambria Math"/>
              </a:rPr>
              <a:t>m</a:t>
            </a:r>
            <a:endParaRPr lang="he-IL" b="1" dirty="0">
              <a:solidFill>
                <a:srgbClr val="FF6600"/>
              </a:solidFill>
            </a:endParaRPr>
          </a:p>
        </p:txBody>
      </p:sp>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תשובה לשאלה 12ד</a:t>
            </a:r>
            <a:endParaRPr lang="he-IL" sz="2000" b="1" dirty="0" smtClean="0">
              <a:solidFill>
                <a:srgbClr val="FF6600"/>
              </a:solidFill>
            </a:endParaRP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17</a:t>
            </a:fld>
            <a:endParaRPr lang="he-IL"/>
          </a:p>
        </p:txBody>
      </p:sp>
      <p:cxnSp>
        <p:nvCxnSpPr>
          <p:cNvPr id="9" name="Straight Connector 8"/>
          <p:cNvCxnSpPr/>
          <p:nvPr/>
        </p:nvCxnSpPr>
        <p:spPr>
          <a:xfrm>
            <a:off x="471115" y="549275"/>
            <a:ext cx="80613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4087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0688" y="642938"/>
            <a:ext cx="8183562" cy="1754326"/>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מספר הסוגים של </a:t>
            </a:r>
            <a:r>
              <a:rPr lang="en-US" dirty="0" err="1" smtClean="0">
                <a:solidFill>
                  <a:srgbClr val="1D4C72"/>
                </a:solidFill>
                <a:latin typeface="+mn-lt"/>
                <a:cs typeface="+mn-cs"/>
              </a:rPr>
              <a:t>tRNA</a:t>
            </a:r>
            <a:r>
              <a:rPr lang="he-IL" dirty="0" smtClean="0">
                <a:solidFill>
                  <a:srgbClr val="1D4C72"/>
                </a:solidFill>
                <a:latin typeface="+mn-lt"/>
                <a:cs typeface="+mn-cs"/>
              </a:rPr>
              <a:t> בתא גדול ממספר הסוגים של חומצות אמיניות בסך כל החלבונים המרכיבים תא חי. הסבר מדוע.</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הסבר מדוע לא כל שינוי ברצף נוקלאוטידים בגדיל ה- </a:t>
            </a:r>
            <a:r>
              <a:rPr lang="en-US" dirty="0" smtClean="0">
                <a:solidFill>
                  <a:srgbClr val="1D4C72"/>
                </a:solidFill>
                <a:latin typeface="+mn-lt"/>
                <a:cs typeface="+mn-cs"/>
              </a:rPr>
              <a:t>DNA</a:t>
            </a:r>
            <a:r>
              <a:rPr lang="he-IL" dirty="0" smtClean="0">
                <a:solidFill>
                  <a:srgbClr val="1D4C72"/>
                </a:solidFill>
                <a:latin typeface="+mn-lt"/>
                <a:cs typeface="+mn-cs"/>
              </a:rPr>
              <a:t> מביא לשינוי ברצף של חומצות אמיניות במולקולות חלבון.</a:t>
            </a:r>
            <a:endParaRPr lang="he-IL" dirty="0">
              <a:solidFill>
                <a:srgbClr val="1D4C72"/>
              </a:solidFill>
              <a:latin typeface="+mn-lt"/>
              <a:cs typeface="+mn-cs"/>
            </a:endParaRPr>
          </a:p>
        </p:txBody>
      </p:sp>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שאלה </a:t>
            </a:r>
            <a:r>
              <a:rPr lang="he-IL" sz="2000" b="1" dirty="0" smtClean="0">
                <a:solidFill>
                  <a:srgbClr val="FF6600"/>
                </a:solidFill>
              </a:rPr>
              <a:t>12ה</a:t>
            </a:r>
            <a:endParaRPr lang="he-IL" sz="2000" b="1" dirty="0" smtClean="0">
              <a:solidFill>
                <a:srgbClr val="FF6600"/>
              </a:solidFill>
            </a:endParaRP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18</a:t>
            </a:fld>
            <a:endParaRPr lang="he-IL"/>
          </a:p>
        </p:txBody>
      </p:sp>
      <p:cxnSp>
        <p:nvCxnSpPr>
          <p:cNvPr id="9" name="Straight Connector 8"/>
          <p:cNvCxnSpPr/>
          <p:nvPr/>
        </p:nvCxnSpPr>
        <p:spPr>
          <a:xfrm>
            <a:off x="471115" y="549275"/>
            <a:ext cx="80613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73297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0688" y="642938"/>
            <a:ext cx="8183562" cy="1754326"/>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מספר הסוגים של </a:t>
            </a:r>
            <a:r>
              <a:rPr lang="en-US" dirty="0" err="1" smtClean="0">
                <a:solidFill>
                  <a:srgbClr val="1D4C72"/>
                </a:solidFill>
                <a:latin typeface="+mn-lt"/>
                <a:cs typeface="+mn-cs"/>
              </a:rPr>
              <a:t>tRNA</a:t>
            </a:r>
            <a:r>
              <a:rPr lang="he-IL" dirty="0" smtClean="0">
                <a:solidFill>
                  <a:srgbClr val="1D4C72"/>
                </a:solidFill>
                <a:latin typeface="+mn-lt"/>
                <a:cs typeface="+mn-cs"/>
              </a:rPr>
              <a:t> בתא גדול ממספר הסוגים של חומצות אמיניות בסך כל החלבונים המרכיבים תא חי. הסבר מדוע.</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הסבר מדוע לא כל שינוי ברצף נוקלאוטידים בגדיל ה- </a:t>
            </a:r>
            <a:r>
              <a:rPr lang="en-US" dirty="0" smtClean="0">
                <a:solidFill>
                  <a:srgbClr val="1D4C72"/>
                </a:solidFill>
                <a:latin typeface="+mn-lt"/>
                <a:cs typeface="+mn-cs"/>
              </a:rPr>
              <a:t>DNA</a:t>
            </a:r>
            <a:r>
              <a:rPr lang="he-IL" dirty="0" smtClean="0">
                <a:solidFill>
                  <a:srgbClr val="1D4C72"/>
                </a:solidFill>
                <a:latin typeface="+mn-lt"/>
                <a:cs typeface="+mn-cs"/>
              </a:rPr>
              <a:t> מביא לשינוי ברצף של חומצות אמיניות במולקולות חלבון.</a:t>
            </a:r>
            <a:endParaRPr lang="he-IL" dirty="0">
              <a:solidFill>
                <a:srgbClr val="1D4C72"/>
              </a:solidFill>
              <a:latin typeface="+mn-lt"/>
              <a:cs typeface="+mn-cs"/>
            </a:endParaRPr>
          </a:p>
        </p:txBody>
      </p:sp>
      <p:sp>
        <p:nvSpPr>
          <p:cNvPr id="13" name="Rectangle 12"/>
          <p:cNvSpPr/>
          <p:nvPr/>
        </p:nvSpPr>
        <p:spPr>
          <a:xfrm>
            <a:off x="357188" y="2924944"/>
            <a:ext cx="8196262" cy="3024336"/>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lnSpc>
                <a:spcPct val="150000"/>
              </a:lnSpc>
              <a:spcBef>
                <a:spcPts val="0"/>
              </a:spcBef>
              <a:spcAft>
                <a:spcPts val="0"/>
              </a:spcAft>
              <a:defRPr/>
            </a:pPr>
            <a:r>
              <a:rPr lang="he-IL" b="1" dirty="0">
                <a:solidFill>
                  <a:schemeClr val="tx1"/>
                </a:solidFill>
              </a:rPr>
              <a:t>תשובה:</a:t>
            </a:r>
          </a:p>
          <a:p>
            <a:pPr marL="400050" indent="-400050" fontAlgn="auto">
              <a:lnSpc>
                <a:spcPct val="150000"/>
              </a:lnSpc>
              <a:spcBef>
                <a:spcPts val="0"/>
              </a:spcBef>
              <a:spcAft>
                <a:spcPts val="0"/>
              </a:spcAft>
              <a:buFont typeface="+mj-lt"/>
              <a:buAutoNum type="romanUcPeriod"/>
              <a:defRPr/>
            </a:pPr>
            <a:r>
              <a:rPr lang="he-IL" dirty="0" smtClean="0">
                <a:solidFill>
                  <a:schemeClr val="tx1"/>
                </a:solidFill>
              </a:rPr>
              <a:t>חומצה אמינית יכולה להיות מקודדת על ידי יותר מקודון אחד, לכן יש יותר סוגי </a:t>
            </a:r>
            <a:r>
              <a:rPr lang="en-US" dirty="0" err="1" smtClean="0">
                <a:solidFill>
                  <a:schemeClr val="tx1"/>
                </a:solidFill>
              </a:rPr>
              <a:t>tRNA</a:t>
            </a:r>
            <a:r>
              <a:rPr lang="he-IL" dirty="0" smtClean="0">
                <a:solidFill>
                  <a:schemeClr val="tx1"/>
                </a:solidFill>
              </a:rPr>
              <a:t> מאשר חומצות אמיניות.</a:t>
            </a:r>
            <a:r>
              <a:rPr lang="en-US" dirty="0" smtClean="0">
                <a:solidFill>
                  <a:schemeClr val="tx1"/>
                </a:solidFill>
              </a:rPr>
              <a:t/>
            </a:r>
            <a:br>
              <a:rPr lang="en-US" dirty="0" smtClean="0">
                <a:solidFill>
                  <a:schemeClr val="tx1"/>
                </a:solidFill>
              </a:rPr>
            </a:br>
            <a:r>
              <a:rPr lang="he-IL" dirty="0" smtClean="0">
                <a:solidFill>
                  <a:schemeClr val="tx1"/>
                </a:solidFill>
              </a:rPr>
              <a:t>(</a:t>
            </a:r>
            <a:r>
              <a:rPr lang="he-IL" dirty="0" smtClean="0">
                <a:solidFill>
                  <a:schemeClr val="tx1"/>
                </a:solidFill>
              </a:rPr>
              <a:t>מארבע סוגי נוקליאוטידים מתקבל מספר קודונים אפשריים: </a:t>
            </a:r>
            <a:r>
              <a:rPr lang="en-US" dirty="0" smtClean="0">
                <a:solidFill>
                  <a:schemeClr val="tx1"/>
                </a:solidFill>
              </a:rPr>
              <a:t>4</a:t>
            </a:r>
            <a:r>
              <a:rPr lang="en-US" baseline="30000" dirty="0" smtClean="0">
                <a:solidFill>
                  <a:schemeClr val="tx1"/>
                </a:solidFill>
              </a:rPr>
              <a:t>3</a:t>
            </a:r>
            <a:r>
              <a:rPr lang="en-US" dirty="0" smtClean="0">
                <a:solidFill>
                  <a:schemeClr val="tx1"/>
                </a:solidFill>
              </a:rPr>
              <a:t>=64</a:t>
            </a:r>
            <a:r>
              <a:rPr lang="he-IL" dirty="0" smtClean="0">
                <a:solidFill>
                  <a:schemeClr val="tx1"/>
                </a:solidFill>
              </a:rPr>
              <a:t>. מספר סוגים של חומצות אמיניות: 20).</a:t>
            </a:r>
          </a:p>
          <a:p>
            <a:pPr marL="400050" indent="-400050" fontAlgn="auto">
              <a:lnSpc>
                <a:spcPct val="150000"/>
              </a:lnSpc>
              <a:spcBef>
                <a:spcPts val="0"/>
              </a:spcBef>
              <a:spcAft>
                <a:spcPts val="0"/>
              </a:spcAft>
              <a:buFont typeface="+mj-lt"/>
              <a:buAutoNum type="romanUcPeriod"/>
              <a:defRPr/>
            </a:pPr>
            <a:r>
              <a:rPr lang="he-IL" dirty="0" smtClean="0">
                <a:solidFill>
                  <a:schemeClr val="tx1"/>
                </a:solidFill>
              </a:rPr>
              <a:t>שינוי בהרכב הקודון לא תמיד מביא לשינוי ברצף החומצות האמיניות כי אותה חומצה אמינית יכולה להיות מקודדת על ידי מספר קודונים.</a:t>
            </a:r>
            <a:endParaRPr lang="he-IL" dirty="0">
              <a:solidFill>
                <a:schemeClr val="tx1">
                  <a:lumMod val="65000"/>
                  <a:lumOff val="35000"/>
                </a:schemeClr>
              </a:solidFill>
            </a:endParaRPr>
          </a:p>
        </p:txBody>
      </p:sp>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תשובה לשאלה 12ה</a:t>
            </a:r>
            <a:endParaRPr lang="he-IL" sz="2000" b="1" dirty="0" smtClean="0">
              <a:solidFill>
                <a:srgbClr val="FF6600"/>
              </a:solidFill>
            </a:endParaRP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19</a:t>
            </a:fld>
            <a:endParaRPr lang="he-IL"/>
          </a:p>
        </p:txBody>
      </p:sp>
      <p:cxnSp>
        <p:nvCxnSpPr>
          <p:cNvPr id="9" name="Straight Connector 8"/>
          <p:cNvCxnSpPr/>
          <p:nvPr/>
        </p:nvCxnSpPr>
        <p:spPr>
          <a:xfrm>
            <a:off x="471115" y="549275"/>
            <a:ext cx="80613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5334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שאלה 11א</a:t>
            </a: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2</a:t>
            </a:fld>
            <a:endParaRPr lang="he-IL"/>
          </a:p>
        </p:txBody>
      </p:sp>
      <p:cxnSp>
        <p:nvCxnSpPr>
          <p:cNvPr id="9" name="Straight Connector 8"/>
          <p:cNvCxnSpPr/>
          <p:nvPr/>
        </p:nvCxnSpPr>
        <p:spPr>
          <a:xfrm>
            <a:off x="357188" y="549275"/>
            <a:ext cx="8535292" cy="71413"/>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pic>
        <p:nvPicPr>
          <p:cNvPr id="2" name="Picture 1" descr="Screen Clipping"/>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20000"/>
                    </a14:imgEffect>
                  </a14:imgLayer>
                </a14:imgProps>
              </a:ext>
              <a:ext uri="{28A0092B-C50C-407E-A947-70E740481C1C}">
                <a14:useLocalDpi xmlns:a14="http://schemas.microsoft.com/office/drawing/2010/main" val="0"/>
              </a:ext>
            </a:extLst>
          </a:blip>
          <a:stretch>
            <a:fillRect/>
          </a:stretch>
        </p:blipFill>
        <p:spPr>
          <a:xfrm>
            <a:off x="4334395" y="620688"/>
            <a:ext cx="4630093" cy="6022710"/>
          </a:xfrm>
          <a:prstGeom prst="rect">
            <a:avLst/>
          </a:prstGeom>
          <a:ln>
            <a:solidFill>
              <a:schemeClr val="accent1"/>
            </a:solidFill>
          </a:ln>
        </p:spPr>
      </p:pic>
      <p:sp>
        <p:nvSpPr>
          <p:cNvPr id="8" name="TextBox 7"/>
          <p:cNvSpPr txBox="1"/>
          <p:nvPr/>
        </p:nvSpPr>
        <p:spPr>
          <a:xfrm>
            <a:off x="251521" y="695499"/>
            <a:ext cx="4010866" cy="2949525"/>
          </a:xfrm>
          <a:prstGeom prst="rect">
            <a:avLst/>
          </a:prstGeom>
          <a:noFill/>
          <a:ln w="19050">
            <a:noFill/>
          </a:ln>
          <a:effectLst>
            <a:outerShdw sx="102000" sy="102000" algn="tl" rotWithShape="0">
              <a:schemeClr val="bg1">
                <a:lumMod val="65000"/>
                <a:alpha val="0"/>
              </a:schemeClr>
            </a:outerShdw>
          </a:effectLst>
        </p:spPr>
        <p:txBody>
          <a:bodyPr wrap="square" rtlCol="1">
            <a:spAutoFit/>
          </a:bodyPr>
          <a:lstStyle/>
          <a:p>
            <a:pPr fontAlgn="auto">
              <a:lnSpc>
                <a:spcPct val="150000"/>
              </a:lnSpc>
              <a:spcBef>
                <a:spcPts val="0"/>
              </a:spcBef>
              <a:spcAft>
                <a:spcPts val="0"/>
              </a:spcAft>
              <a:defRPr/>
            </a:pPr>
            <a:r>
              <a:rPr lang="he-IL" dirty="0" smtClean="0">
                <a:solidFill>
                  <a:srgbClr val="1D4C72"/>
                </a:solidFill>
                <a:latin typeface="+mn-lt"/>
                <a:cs typeface="+mn-cs"/>
              </a:rPr>
              <a:t>סעיף א</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רשום את רצף הנוקליאוטידים </a:t>
            </a:r>
            <a:r>
              <a:rPr lang="he-IL" u="sng" dirty="0" smtClean="0">
                <a:solidFill>
                  <a:srgbClr val="1D4C72"/>
                </a:solidFill>
                <a:latin typeface="+mn-lt"/>
                <a:cs typeface="+mn-cs"/>
              </a:rPr>
              <a:t>בכל אחד</a:t>
            </a:r>
            <a:r>
              <a:rPr lang="he-IL" dirty="0" smtClean="0">
                <a:solidFill>
                  <a:srgbClr val="1D4C72"/>
                </a:solidFill>
                <a:latin typeface="+mn-lt"/>
                <a:cs typeface="+mn-cs"/>
              </a:rPr>
              <a:t> משני הגדילים של קטע ה- </a:t>
            </a:r>
            <a:r>
              <a:rPr lang="en-US" dirty="0" smtClean="0">
                <a:solidFill>
                  <a:srgbClr val="1D4C72"/>
                </a:solidFill>
                <a:latin typeface="+mn-lt"/>
                <a:cs typeface="+mn-cs"/>
              </a:rPr>
              <a:t>DNA</a:t>
            </a:r>
            <a:r>
              <a:rPr lang="he-IL" dirty="0" smtClean="0">
                <a:solidFill>
                  <a:srgbClr val="1D4C72"/>
                </a:solidFill>
                <a:latin typeface="+mn-lt"/>
                <a:cs typeface="+mn-cs"/>
              </a:rPr>
              <a:t> הנתון. ציין את קצה '3 ואת קצה '5 בכל רצף.</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צייר נוסחאות מבנה של </a:t>
            </a:r>
            <a:r>
              <a:rPr lang="he-IL" u="sng" dirty="0" smtClean="0">
                <a:solidFill>
                  <a:srgbClr val="1D4C72"/>
                </a:solidFill>
                <a:latin typeface="+mn-lt"/>
                <a:cs typeface="+mn-cs"/>
              </a:rPr>
              <a:t>שניים</a:t>
            </a:r>
            <a:r>
              <a:rPr lang="he-IL" dirty="0" smtClean="0">
                <a:solidFill>
                  <a:srgbClr val="1D4C72"/>
                </a:solidFill>
                <a:latin typeface="+mn-lt"/>
                <a:cs typeface="+mn-cs"/>
              </a:rPr>
              <a:t> מבין הנוקליאוטידים שמהם נוצר גדיל </a:t>
            </a:r>
            <a:r>
              <a:rPr lang="en-US" dirty="0" smtClean="0">
                <a:solidFill>
                  <a:srgbClr val="1D4C72"/>
                </a:solidFill>
                <a:latin typeface="+mn-lt"/>
                <a:cs typeface="+mn-cs"/>
              </a:rPr>
              <a:t>I</a:t>
            </a:r>
            <a:r>
              <a:rPr lang="he-IL" dirty="0" smtClean="0">
                <a:solidFill>
                  <a:srgbClr val="1D4C72"/>
                </a:solidFill>
                <a:latin typeface="+mn-lt"/>
                <a:cs typeface="+mn-cs"/>
              </a:rPr>
              <a:t>.</a:t>
            </a:r>
          </a:p>
          <a:p>
            <a:pPr marL="400050" indent="-400050" fontAlgn="auto">
              <a:lnSpc>
                <a:spcPct val="150000"/>
              </a:lnSpc>
              <a:spcBef>
                <a:spcPts val="0"/>
              </a:spcBef>
              <a:spcAft>
                <a:spcPts val="0"/>
              </a:spcAft>
              <a:buFont typeface="+mj-lt"/>
              <a:buAutoNum type="romanUcPeriod"/>
              <a:defRPr/>
            </a:pPr>
            <a:endParaRPr lang="he-IL" dirty="0">
              <a:solidFill>
                <a:srgbClr val="1D4C72"/>
              </a:solidFill>
              <a:latin typeface="+mn-lt"/>
              <a:cs typeface="+mn-cs"/>
            </a:endParaRPr>
          </a:p>
        </p:txBody>
      </p:sp>
    </p:spTree>
    <p:extLst>
      <p:ext uri="{BB962C8B-B14F-4D97-AF65-F5344CB8AC3E}">
        <p14:creationId xmlns:p14="http://schemas.microsoft.com/office/powerpoint/2010/main" val="986757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1521" y="3429000"/>
            <a:ext cx="8496943" cy="3168352"/>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lnSpc>
                <a:spcPct val="150000"/>
              </a:lnSpc>
              <a:spcBef>
                <a:spcPts val="0"/>
              </a:spcBef>
              <a:spcAft>
                <a:spcPts val="0"/>
              </a:spcAft>
              <a:defRPr/>
            </a:pPr>
            <a:r>
              <a:rPr lang="he-IL" b="1" dirty="0">
                <a:solidFill>
                  <a:schemeClr val="tx1"/>
                </a:solidFill>
              </a:rPr>
              <a:t>תשובה:</a:t>
            </a:r>
          </a:p>
          <a:p>
            <a:pPr marL="400050" indent="-400050" fontAlgn="auto">
              <a:lnSpc>
                <a:spcPct val="150000"/>
              </a:lnSpc>
              <a:spcBef>
                <a:spcPts val="0"/>
              </a:spcBef>
              <a:spcAft>
                <a:spcPts val="0"/>
              </a:spcAft>
              <a:buFont typeface="+mj-lt"/>
              <a:buAutoNum type="romanUcPeriod"/>
              <a:defRPr/>
            </a:pPr>
            <a:r>
              <a:rPr lang="he-IL" dirty="0" smtClean="0">
                <a:solidFill>
                  <a:schemeClr val="tx1"/>
                </a:solidFill>
              </a:rPr>
              <a:t>גדיל </a:t>
            </a:r>
            <a:r>
              <a:rPr lang="en-US" dirty="0" smtClean="0">
                <a:solidFill>
                  <a:schemeClr val="tx1"/>
                </a:solidFill>
              </a:rPr>
              <a:t>I</a:t>
            </a:r>
            <a:r>
              <a:rPr lang="he-IL" dirty="0" smtClean="0">
                <a:solidFill>
                  <a:schemeClr val="tx1"/>
                </a:solidFill>
              </a:rPr>
              <a:t>   </a:t>
            </a:r>
            <a:r>
              <a:rPr lang="en-US" dirty="0" smtClean="0">
                <a:solidFill>
                  <a:schemeClr val="tx1"/>
                </a:solidFill>
              </a:rPr>
              <a:t>5`ACGT 3`</a:t>
            </a:r>
            <a:r>
              <a:rPr lang="he-IL" dirty="0" smtClean="0">
                <a:solidFill>
                  <a:schemeClr val="tx1"/>
                </a:solidFill>
              </a:rPr>
              <a:t>        </a:t>
            </a:r>
            <a:r>
              <a:rPr lang="en-US" dirty="0" smtClean="0">
                <a:solidFill>
                  <a:schemeClr val="tx1"/>
                </a:solidFill>
              </a:rPr>
              <a:t/>
            </a:r>
            <a:br>
              <a:rPr lang="en-US" dirty="0" smtClean="0">
                <a:solidFill>
                  <a:schemeClr val="tx1"/>
                </a:solidFill>
              </a:rPr>
            </a:br>
            <a:r>
              <a:rPr lang="he-IL" dirty="0" smtClean="0">
                <a:solidFill>
                  <a:schemeClr val="tx1"/>
                </a:solidFill>
              </a:rPr>
              <a:t>גדיל </a:t>
            </a:r>
            <a:r>
              <a:rPr lang="en-US" dirty="0" smtClean="0">
                <a:solidFill>
                  <a:schemeClr val="tx1"/>
                </a:solidFill>
              </a:rPr>
              <a:t>II</a:t>
            </a:r>
            <a:r>
              <a:rPr lang="he-IL" dirty="0" smtClean="0">
                <a:solidFill>
                  <a:schemeClr val="tx1"/>
                </a:solidFill>
              </a:rPr>
              <a:t>  </a:t>
            </a:r>
            <a:r>
              <a:rPr lang="en-US" dirty="0" smtClean="0">
                <a:solidFill>
                  <a:schemeClr val="tx1"/>
                </a:solidFill>
              </a:rPr>
              <a:t>3`TGCA 5`</a:t>
            </a:r>
            <a:endParaRPr lang="he-IL" dirty="0" smtClean="0">
              <a:solidFill>
                <a:schemeClr val="tx1"/>
              </a:solidFill>
            </a:endParaRPr>
          </a:p>
          <a:p>
            <a:pPr marL="400050" indent="-400050" fontAlgn="auto">
              <a:lnSpc>
                <a:spcPct val="150000"/>
              </a:lnSpc>
              <a:spcBef>
                <a:spcPts val="0"/>
              </a:spcBef>
              <a:spcAft>
                <a:spcPts val="0"/>
              </a:spcAft>
              <a:buFont typeface="+mj-lt"/>
              <a:buAutoNum type="romanUcPeriod"/>
              <a:defRPr/>
            </a:pPr>
            <a:r>
              <a:rPr lang="he-IL" dirty="0" smtClean="0">
                <a:solidFill>
                  <a:schemeClr val="tx1"/>
                </a:solidFill>
              </a:rPr>
              <a:t>שניים מתוך ארבעת הנוקליאוטידים:</a:t>
            </a:r>
            <a:endParaRPr lang="he-IL" dirty="0">
              <a:solidFill>
                <a:schemeClr val="tx1">
                  <a:lumMod val="65000"/>
                  <a:lumOff val="35000"/>
                </a:schemeClr>
              </a:solidFill>
            </a:endParaRPr>
          </a:p>
        </p:txBody>
      </p:sp>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תשובה לשאלה </a:t>
            </a:r>
            <a:r>
              <a:rPr lang="he-IL" sz="2000" b="1" dirty="0" smtClean="0">
                <a:solidFill>
                  <a:srgbClr val="FF6600"/>
                </a:solidFill>
              </a:rPr>
              <a:t>11א</a:t>
            </a: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3</a:t>
            </a:fld>
            <a:endParaRPr lang="he-IL"/>
          </a:p>
        </p:txBody>
      </p:sp>
      <p:cxnSp>
        <p:nvCxnSpPr>
          <p:cNvPr id="9" name="Straight Connector 8"/>
          <p:cNvCxnSpPr/>
          <p:nvPr/>
        </p:nvCxnSpPr>
        <p:spPr>
          <a:xfrm>
            <a:off x="357188" y="549275"/>
            <a:ext cx="8607300" cy="35706"/>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pic>
        <p:nvPicPr>
          <p:cNvPr id="2" name="Picture 1" descr="Screen Clipping"/>
          <p:cNvPicPr>
            <a:picLocks noChangeAspect="1"/>
          </p:cNvPicPr>
          <p:nvPr/>
        </p:nvPicPr>
        <p:blipFill>
          <a:blip r:embed="rId2" cstate="print">
            <a:extLst>
              <a:ext uri="{BEBA8EAE-BF5A-486C-A8C5-ECC9F3942E4B}">
                <a14:imgProps xmlns:a14="http://schemas.microsoft.com/office/drawing/2010/main">
                  <a14:imgLayer r:embed="rId3">
                    <a14:imgEffect>
                      <a14:sharpenSoften amount="50000"/>
                    </a14:imgEffect>
                    <a14:imgEffect>
                      <a14:brightnessContrast bright="20000"/>
                    </a14:imgEffect>
                  </a14:imgLayer>
                </a14:imgProps>
              </a:ext>
              <a:ext uri="{28A0092B-C50C-407E-A947-70E740481C1C}">
                <a14:useLocalDpi xmlns:a14="http://schemas.microsoft.com/office/drawing/2010/main" val="0"/>
              </a:ext>
            </a:extLst>
          </a:blip>
          <a:stretch>
            <a:fillRect/>
          </a:stretch>
        </p:blipFill>
        <p:spPr>
          <a:xfrm>
            <a:off x="6877543" y="620688"/>
            <a:ext cx="2158953" cy="2808312"/>
          </a:xfrm>
          <a:prstGeom prst="rect">
            <a:avLst/>
          </a:prstGeom>
          <a:ln>
            <a:solidFill>
              <a:schemeClr val="accent1"/>
            </a:solidFill>
          </a:ln>
        </p:spPr>
      </p:pic>
      <p:sp>
        <p:nvSpPr>
          <p:cNvPr id="8" name="TextBox 7"/>
          <p:cNvSpPr txBox="1"/>
          <p:nvPr/>
        </p:nvSpPr>
        <p:spPr>
          <a:xfrm>
            <a:off x="107505" y="810578"/>
            <a:ext cx="6698030" cy="1754326"/>
          </a:xfrm>
          <a:prstGeom prst="rect">
            <a:avLst/>
          </a:prstGeom>
          <a:noFill/>
          <a:ln w="19050">
            <a:noFill/>
          </a:ln>
          <a:effectLst>
            <a:outerShdw sx="102000" sy="102000" algn="tl" rotWithShape="0">
              <a:schemeClr val="bg1">
                <a:lumMod val="65000"/>
                <a:alpha val="0"/>
              </a:schemeClr>
            </a:outerShdw>
          </a:effectLst>
        </p:spPr>
        <p:txBody>
          <a:bodyPr wrap="square" rtlCol="1">
            <a:spAutoFit/>
          </a:bodyPr>
          <a:lstStyle/>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רשום את רצף הנוקליאוטידים </a:t>
            </a:r>
            <a:r>
              <a:rPr lang="he-IL" u="sng" dirty="0" smtClean="0">
                <a:solidFill>
                  <a:srgbClr val="1D4C72"/>
                </a:solidFill>
                <a:latin typeface="+mn-lt"/>
                <a:cs typeface="+mn-cs"/>
              </a:rPr>
              <a:t>בכל אחד</a:t>
            </a:r>
            <a:r>
              <a:rPr lang="he-IL" dirty="0" smtClean="0">
                <a:solidFill>
                  <a:srgbClr val="1D4C72"/>
                </a:solidFill>
                <a:latin typeface="+mn-lt"/>
                <a:cs typeface="+mn-cs"/>
              </a:rPr>
              <a:t> משני הגדילים של קטע ה- </a:t>
            </a:r>
            <a:r>
              <a:rPr lang="en-US" dirty="0" smtClean="0">
                <a:solidFill>
                  <a:srgbClr val="1D4C72"/>
                </a:solidFill>
                <a:latin typeface="+mn-lt"/>
                <a:cs typeface="+mn-cs"/>
              </a:rPr>
              <a:t>DNA</a:t>
            </a:r>
            <a:r>
              <a:rPr lang="he-IL" dirty="0" smtClean="0">
                <a:solidFill>
                  <a:srgbClr val="1D4C72"/>
                </a:solidFill>
                <a:latin typeface="+mn-lt"/>
                <a:cs typeface="+mn-cs"/>
              </a:rPr>
              <a:t> הנתון. ציין את קצה '3 ואת קצה '5 בכל רצף.</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צייר נוסחאות מבנה של </a:t>
            </a:r>
            <a:r>
              <a:rPr lang="he-IL" u="sng" dirty="0" smtClean="0">
                <a:solidFill>
                  <a:srgbClr val="1D4C72"/>
                </a:solidFill>
                <a:latin typeface="+mn-lt"/>
                <a:cs typeface="+mn-cs"/>
              </a:rPr>
              <a:t>שניים</a:t>
            </a:r>
            <a:r>
              <a:rPr lang="he-IL" dirty="0" smtClean="0">
                <a:solidFill>
                  <a:srgbClr val="1D4C72"/>
                </a:solidFill>
                <a:latin typeface="+mn-lt"/>
                <a:cs typeface="+mn-cs"/>
              </a:rPr>
              <a:t> מבין הנוקליאוטידים שמהם נוצר גדיל </a:t>
            </a:r>
            <a:r>
              <a:rPr lang="en-US" dirty="0" smtClean="0">
                <a:solidFill>
                  <a:srgbClr val="1D4C72"/>
                </a:solidFill>
                <a:latin typeface="+mn-lt"/>
                <a:cs typeface="+mn-cs"/>
              </a:rPr>
              <a:t>I</a:t>
            </a:r>
            <a:r>
              <a:rPr lang="he-IL" dirty="0" smtClean="0">
                <a:solidFill>
                  <a:srgbClr val="1D4C72"/>
                </a:solidFill>
                <a:latin typeface="+mn-lt"/>
                <a:cs typeface="+mn-cs"/>
              </a:rPr>
              <a:t>.</a:t>
            </a:r>
          </a:p>
          <a:p>
            <a:pPr marL="400050" indent="-400050" fontAlgn="auto">
              <a:lnSpc>
                <a:spcPct val="150000"/>
              </a:lnSpc>
              <a:spcBef>
                <a:spcPts val="0"/>
              </a:spcBef>
              <a:spcAft>
                <a:spcPts val="0"/>
              </a:spcAft>
              <a:buFont typeface="+mj-lt"/>
              <a:buAutoNum type="romanUcPeriod"/>
              <a:defRPr/>
            </a:pPr>
            <a:endParaRPr lang="he-IL" dirty="0">
              <a:solidFill>
                <a:srgbClr val="1D4C72"/>
              </a:solidFill>
              <a:latin typeface="+mn-lt"/>
              <a:cs typeface="+mn-cs"/>
            </a:endParaRPr>
          </a:p>
        </p:txBody>
      </p:sp>
      <p:pic>
        <p:nvPicPr>
          <p:cNvPr id="4" name="Picture 3"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277" y="3506178"/>
            <a:ext cx="4416747" cy="3091174"/>
          </a:xfrm>
          <a:prstGeom prst="rect">
            <a:avLst/>
          </a:prstGeom>
        </p:spPr>
      </p:pic>
    </p:spTree>
    <p:extLst>
      <p:ext uri="{BB962C8B-B14F-4D97-AF65-F5344CB8AC3E}">
        <p14:creationId xmlns:p14="http://schemas.microsoft.com/office/powerpoint/2010/main" val="3012363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0688" y="548680"/>
            <a:ext cx="8183562" cy="3000821"/>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lnSpc>
                <a:spcPct val="150000"/>
              </a:lnSpc>
              <a:spcBef>
                <a:spcPts val="0"/>
              </a:spcBef>
              <a:spcAft>
                <a:spcPts val="0"/>
              </a:spcAft>
              <a:defRPr/>
            </a:pPr>
            <a:r>
              <a:rPr lang="en-US" dirty="0" smtClean="0">
                <a:solidFill>
                  <a:srgbClr val="1D4C72"/>
                </a:solidFill>
                <a:latin typeface="+mn-lt"/>
                <a:cs typeface="+mn-cs"/>
              </a:rPr>
              <a:t>DNA</a:t>
            </a:r>
            <a:r>
              <a:rPr lang="he-IL" dirty="0" smtClean="0">
                <a:solidFill>
                  <a:srgbClr val="1D4C72"/>
                </a:solidFill>
                <a:latin typeface="+mn-lt"/>
                <a:cs typeface="+mn-cs"/>
              </a:rPr>
              <a:t> יכול להיפגע מסיבות שונות.</a:t>
            </a:r>
          </a:p>
          <a:p>
            <a:pPr fontAlgn="auto">
              <a:lnSpc>
                <a:spcPct val="150000"/>
              </a:lnSpc>
              <a:spcBef>
                <a:spcPts val="0"/>
              </a:spcBef>
              <a:spcAft>
                <a:spcPts val="0"/>
              </a:spcAft>
              <a:defRPr/>
            </a:pPr>
            <a:r>
              <a:rPr lang="he-IL" dirty="0" smtClean="0">
                <a:solidFill>
                  <a:srgbClr val="1D4C72"/>
                </a:solidFill>
                <a:latin typeface="+mn-lt"/>
                <a:cs typeface="+mn-cs"/>
              </a:rPr>
              <a:t>הסעיפים ב, ג, ד נוגעים לארבעה סוגים של פגיעות ב- </a:t>
            </a:r>
            <a:r>
              <a:rPr lang="en-US" dirty="0" smtClean="0">
                <a:solidFill>
                  <a:srgbClr val="1D4C72"/>
                </a:solidFill>
                <a:latin typeface="+mn-lt"/>
                <a:cs typeface="+mn-cs"/>
              </a:rPr>
              <a:t>DNA</a:t>
            </a:r>
            <a:r>
              <a:rPr lang="he-IL" dirty="0" smtClean="0">
                <a:solidFill>
                  <a:srgbClr val="1D4C72"/>
                </a:solidFill>
                <a:latin typeface="+mn-lt"/>
                <a:cs typeface="+mn-cs"/>
              </a:rPr>
              <a:t>. נסמן אותם (1) – (4).</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פגיעה מסוג (1) היא חיתוך הגדיל על ידי פירוק חלק מהקשרים שבין הנוקליאוטידים. מהו סוג הקשר שמתפרק בחיתוך הגדיל של ה- </a:t>
            </a:r>
            <a:r>
              <a:rPr lang="en-US" dirty="0" smtClean="0">
                <a:solidFill>
                  <a:srgbClr val="1D4C72"/>
                </a:solidFill>
                <a:latin typeface="+mn-lt"/>
                <a:cs typeface="+mn-cs"/>
              </a:rPr>
              <a:t>DNA</a:t>
            </a:r>
            <a:r>
              <a:rPr lang="he-IL" dirty="0" smtClean="0">
                <a:solidFill>
                  <a:srgbClr val="1D4C72"/>
                </a:solidFill>
                <a:latin typeface="+mn-lt"/>
                <a:cs typeface="+mn-cs"/>
              </a:rPr>
              <a:t>: קשר מימני, קשר </a:t>
            </a:r>
            <a:r>
              <a:rPr lang="en-US" dirty="0" smtClean="0">
                <a:solidFill>
                  <a:srgbClr val="1D4C72"/>
                </a:solidFill>
                <a:latin typeface="+mn-lt"/>
                <a:cs typeface="+mn-cs"/>
              </a:rPr>
              <a:t>N</a:t>
            </a:r>
            <a:r>
              <a:rPr lang="he-IL" dirty="0" smtClean="0">
                <a:solidFill>
                  <a:srgbClr val="1D4C72"/>
                </a:solidFill>
                <a:latin typeface="+mn-lt"/>
                <a:cs typeface="+mn-cs"/>
              </a:rPr>
              <a:t>-גליקוזידי, קשר פוספו-אסטרי או קשר פפטידי?</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פגיעה מסוג (2) היא היווצרות קשרים קוולנטיים בין בסיסים של נוקלאוטידים סמוכים באחד מגדילי ה- </a:t>
            </a:r>
            <a:r>
              <a:rPr lang="en-US" dirty="0" smtClean="0">
                <a:solidFill>
                  <a:srgbClr val="1D4C72"/>
                </a:solidFill>
                <a:latin typeface="+mn-lt"/>
                <a:cs typeface="+mn-cs"/>
              </a:rPr>
              <a:t>DNA</a:t>
            </a:r>
            <a:r>
              <a:rPr lang="he-IL" dirty="0" smtClean="0">
                <a:solidFill>
                  <a:srgbClr val="1D4C72"/>
                </a:solidFill>
                <a:latin typeface="+mn-lt"/>
                <a:cs typeface="+mn-cs"/>
              </a:rPr>
              <a:t>. כיצד פגיעה זו משפיעה על הקשרים בין הגדילים? </a:t>
            </a:r>
            <a:r>
              <a:rPr lang="he-IL" u="sng" dirty="0" smtClean="0">
                <a:solidFill>
                  <a:srgbClr val="1D4C72"/>
                </a:solidFill>
                <a:latin typeface="+mn-lt"/>
                <a:cs typeface="+mn-cs"/>
              </a:rPr>
              <a:t>הסבר</a:t>
            </a:r>
            <a:r>
              <a:rPr lang="he-IL" dirty="0" smtClean="0">
                <a:solidFill>
                  <a:srgbClr val="1D4C72"/>
                </a:solidFill>
                <a:latin typeface="+mn-lt"/>
                <a:cs typeface="+mn-cs"/>
              </a:rPr>
              <a:t>.    </a:t>
            </a:r>
            <a:endParaRPr lang="he-IL" dirty="0">
              <a:solidFill>
                <a:srgbClr val="1D4C72"/>
              </a:solidFill>
              <a:latin typeface="+mn-lt"/>
              <a:cs typeface="+mn-cs"/>
            </a:endParaRPr>
          </a:p>
        </p:txBody>
      </p:sp>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שאלה  11ב</a:t>
            </a: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4</a:t>
            </a:fld>
            <a:endParaRPr lang="he-IL"/>
          </a:p>
        </p:txBody>
      </p:sp>
      <p:cxnSp>
        <p:nvCxnSpPr>
          <p:cNvPr id="9" name="Straight Connector 8"/>
          <p:cNvCxnSpPr/>
          <p:nvPr/>
        </p:nvCxnSpPr>
        <p:spPr>
          <a:xfrm>
            <a:off x="420688" y="549275"/>
            <a:ext cx="8132762"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6757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0688" y="548680"/>
            <a:ext cx="8183562" cy="3000821"/>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lnSpc>
                <a:spcPct val="150000"/>
              </a:lnSpc>
              <a:spcBef>
                <a:spcPts val="0"/>
              </a:spcBef>
              <a:spcAft>
                <a:spcPts val="0"/>
              </a:spcAft>
              <a:defRPr/>
            </a:pPr>
            <a:r>
              <a:rPr lang="en-US" dirty="0" smtClean="0">
                <a:solidFill>
                  <a:srgbClr val="1D4C72"/>
                </a:solidFill>
                <a:latin typeface="+mn-lt"/>
                <a:cs typeface="+mn-cs"/>
              </a:rPr>
              <a:t>DNA</a:t>
            </a:r>
            <a:r>
              <a:rPr lang="he-IL" dirty="0" smtClean="0">
                <a:solidFill>
                  <a:srgbClr val="1D4C72"/>
                </a:solidFill>
                <a:latin typeface="+mn-lt"/>
                <a:cs typeface="+mn-cs"/>
              </a:rPr>
              <a:t> יכול להיפגע מסיבות שונות.</a:t>
            </a:r>
          </a:p>
          <a:p>
            <a:pPr fontAlgn="auto">
              <a:lnSpc>
                <a:spcPct val="150000"/>
              </a:lnSpc>
              <a:spcBef>
                <a:spcPts val="0"/>
              </a:spcBef>
              <a:spcAft>
                <a:spcPts val="0"/>
              </a:spcAft>
              <a:defRPr/>
            </a:pPr>
            <a:r>
              <a:rPr lang="he-IL" dirty="0" smtClean="0">
                <a:solidFill>
                  <a:srgbClr val="1D4C72"/>
                </a:solidFill>
                <a:latin typeface="+mn-lt"/>
                <a:cs typeface="+mn-cs"/>
              </a:rPr>
              <a:t>הסעיפים ב, ג, ד נוגעים לארבעה סוגים של פגיעות ב- </a:t>
            </a:r>
            <a:r>
              <a:rPr lang="en-US" dirty="0" smtClean="0">
                <a:solidFill>
                  <a:srgbClr val="1D4C72"/>
                </a:solidFill>
                <a:latin typeface="+mn-lt"/>
                <a:cs typeface="+mn-cs"/>
              </a:rPr>
              <a:t>DNA</a:t>
            </a:r>
            <a:r>
              <a:rPr lang="he-IL" dirty="0" smtClean="0">
                <a:solidFill>
                  <a:srgbClr val="1D4C72"/>
                </a:solidFill>
                <a:latin typeface="+mn-lt"/>
                <a:cs typeface="+mn-cs"/>
              </a:rPr>
              <a:t>. נסמן אותם (1) – (4).</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פגיעה מסוג (1) היא חיתוך הגדיל על ידי פירוק חלק מהקשרים שבין הנוקליאוטידים. מהו סוג הקשר שמתפרק בחיתוך הגדיל של ה- </a:t>
            </a:r>
            <a:r>
              <a:rPr lang="en-US" dirty="0" smtClean="0">
                <a:solidFill>
                  <a:srgbClr val="1D4C72"/>
                </a:solidFill>
                <a:latin typeface="+mn-lt"/>
                <a:cs typeface="+mn-cs"/>
              </a:rPr>
              <a:t>DNA</a:t>
            </a:r>
            <a:r>
              <a:rPr lang="he-IL" dirty="0" smtClean="0">
                <a:solidFill>
                  <a:srgbClr val="1D4C72"/>
                </a:solidFill>
                <a:latin typeface="+mn-lt"/>
                <a:cs typeface="+mn-cs"/>
              </a:rPr>
              <a:t>: קשר מימני, קשר </a:t>
            </a:r>
            <a:r>
              <a:rPr lang="en-US" dirty="0" smtClean="0">
                <a:solidFill>
                  <a:srgbClr val="1D4C72"/>
                </a:solidFill>
                <a:latin typeface="+mn-lt"/>
                <a:cs typeface="+mn-cs"/>
              </a:rPr>
              <a:t>N</a:t>
            </a:r>
            <a:r>
              <a:rPr lang="he-IL" dirty="0" smtClean="0">
                <a:solidFill>
                  <a:srgbClr val="1D4C72"/>
                </a:solidFill>
                <a:latin typeface="+mn-lt"/>
                <a:cs typeface="+mn-cs"/>
              </a:rPr>
              <a:t>-גליקוזידי, קשר פוספו-אסטרי או קשר פפטידי?</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פגיעה מסוג (2) היא היווצרות קשרים קוולנטיים בין בסיסים של נוקלאוטידים סמוכים באחד מגדילי ה- </a:t>
            </a:r>
            <a:r>
              <a:rPr lang="en-US" dirty="0" smtClean="0">
                <a:solidFill>
                  <a:srgbClr val="1D4C72"/>
                </a:solidFill>
                <a:latin typeface="+mn-lt"/>
                <a:cs typeface="+mn-cs"/>
              </a:rPr>
              <a:t>DNA</a:t>
            </a:r>
            <a:r>
              <a:rPr lang="he-IL" dirty="0" smtClean="0">
                <a:solidFill>
                  <a:srgbClr val="1D4C72"/>
                </a:solidFill>
                <a:latin typeface="+mn-lt"/>
                <a:cs typeface="+mn-cs"/>
              </a:rPr>
              <a:t>. כיצד פגיעה זו משפיעה על הקשרים בין הגדילים? </a:t>
            </a:r>
            <a:r>
              <a:rPr lang="he-IL" u="sng" dirty="0" smtClean="0">
                <a:solidFill>
                  <a:srgbClr val="1D4C72"/>
                </a:solidFill>
                <a:latin typeface="+mn-lt"/>
                <a:cs typeface="+mn-cs"/>
              </a:rPr>
              <a:t>הסבר</a:t>
            </a:r>
            <a:r>
              <a:rPr lang="he-IL" dirty="0" smtClean="0">
                <a:solidFill>
                  <a:srgbClr val="1D4C72"/>
                </a:solidFill>
                <a:latin typeface="+mn-lt"/>
                <a:cs typeface="+mn-cs"/>
              </a:rPr>
              <a:t>.    </a:t>
            </a:r>
            <a:endParaRPr lang="he-IL" dirty="0">
              <a:solidFill>
                <a:srgbClr val="1D4C72"/>
              </a:solidFill>
              <a:latin typeface="+mn-lt"/>
              <a:cs typeface="+mn-cs"/>
            </a:endParaRPr>
          </a:p>
        </p:txBody>
      </p:sp>
      <p:sp>
        <p:nvSpPr>
          <p:cNvPr id="13" name="Rectangle 12"/>
          <p:cNvSpPr/>
          <p:nvPr/>
        </p:nvSpPr>
        <p:spPr>
          <a:xfrm>
            <a:off x="357188" y="3693517"/>
            <a:ext cx="8196262" cy="2399779"/>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lnSpc>
                <a:spcPct val="150000"/>
              </a:lnSpc>
              <a:spcBef>
                <a:spcPts val="0"/>
              </a:spcBef>
              <a:spcAft>
                <a:spcPts val="0"/>
              </a:spcAft>
              <a:defRPr/>
            </a:pPr>
            <a:r>
              <a:rPr lang="he-IL" b="1" dirty="0">
                <a:solidFill>
                  <a:schemeClr val="tx1"/>
                </a:solidFill>
              </a:rPr>
              <a:t>תשובה:</a:t>
            </a:r>
          </a:p>
          <a:p>
            <a:pPr marL="400050" indent="-400050" fontAlgn="auto">
              <a:lnSpc>
                <a:spcPct val="150000"/>
              </a:lnSpc>
              <a:spcBef>
                <a:spcPts val="0"/>
              </a:spcBef>
              <a:spcAft>
                <a:spcPts val="0"/>
              </a:spcAft>
              <a:buFont typeface="+mj-lt"/>
              <a:buAutoNum type="romanUcPeriod"/>
              <a:defRPr/>
            </a:pPr>
            <a:r>
              <a:rPr lang="he-IL" dirty="0" smtClean="0">
                <a:solidFill>
                  <a:schemeClr val="tx1"/>
                </a:solidFill>
              </a:rPr>
              <a:t>קשר פוספו-אסטרי.</a:t>
            </a:r>
          </a:p>
          <a:p>
            <a:pPr marL="400050" indent="-400050" fontAlgn="auto">
              <a:lnSpc>
                <a:spcPct val="150000"/>
              </a:lnSpc>
              <a:spcBef>
                <a:spcPts val="0"/>
              </a:spcBef>
              <a:spcAft>
                <a:spcPts val="0"/>
              </a:spcAft>
              <a:buFont typeface="+mj-lt"/>
              <a:buAutoNum type="romanUcPeriod"/>
              <a:defRPr/>
            </a:pPr>
            <a:r>
              <a:rPr lang="he-IL" dirty="0" smtClean="0">
                <a:solidFill>
                  <a:schemeClr val="tx1"/>
                </a:solidFill>
              </a:rPr>
              <a:t>בפגיעה מסוג (2) חלק מקשרי </a:t>
            </a:r>
            <a:r>
              <a:rPr lang="he-IL" dirty="0" smtClean="0">
                <a:solidFill>
                  <a:schemeClr val="tx1"/>
                </a:solidFill>
              </a:rPr>
              <a:t>המימן </a:t>
            </a:r>
            <a:r>
              <a:rPr lang="he-IL" dirty="0" smtClean="0">
                <a:solidFill>
                  <a:schemeClr val="tx1"/>
                </a:solidFill>
              </a:rPr>
              <a:t>בין הגדילים מתנתקים.</a:t>
            </a:r>
          </a:p>
          <a:p>
            <a:pPr marL="400050" indent="-400050" fontAlgn="auto">
              <a:lnSpc>
                <a:spcPct val="150000"/>
              </a:lnSpc>
              <a:spcBef>
                <a:spcPts val="0"/>
              </a:spcBef>
              <a:spcAft>
                <a:spcPts val="0"/>
              </a:spcAft>
              <a:buFont typeface="+mj-lt"/>
              <a:buAutoNum type="romanUcPeriod"/>
              <a:defRPr/>
            </a:pPr>
            <a:r>
              <a:rPr lang="he-IL" dirty="0" smtClean="0">
                <a:solidFill>
                  <a:schemeClr val="tx1"/>
                </a:solidFill>
              </a:rPr>
              <a:t>כאשר נוצרים קשרים קוולנטיים בין הבסיסים החנקניים הסמוכים, משתנה המבנה שלהם ולכן לא יכולים להיווצר קשרי מימן עם הגדיל המשלים.</a:t>
            </a:r>
            <a:endParaRPr lang="he-IL" dirty="0">
              <a:solidFill>
                <a:schemeClr val="tx1">
                  <a:lumMod val="65000"/>
                  <a:lumOff val="35000"/>
                </a:schemeClr>
              </a:solidFill>
            </a:endParaRPr>
          </a:p>
        </p:txBody>
      </p:sp>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תשובה לשאלה  </a:t>
            </a:r>
            <a:r>
              <a:rPr lang="he-IL" sz="2000" b="1" dirty="0" smtClean="0">
                <a:solidFill>
                  <a:srgbClr val="FF6600"/>
                </a:solidFill>
              </a:rPr>
              <a:t>11ב</a:t>
            </a: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5</a:t>
            </a:fld>
            <a:endParaRPr lang="he-IL"/>
          </a:p>
        </p:txBody>
      </p:sp>
      <p:cxnSp>
        <p:nvCxnSpPr>
          <p:cNvPr id="9" name="Straight Connector 8"/>
          <p:cNvCxnSpPr/>
          <p:nvPr/>
        </p:nvCxnSpPr>
        <p:spPr>
          <a:xfrm>
            <a:off x="420688" y="549275"/>
            <a:ext cx="8132762"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7793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0688" y="642938"/>
            <a:ext cx="8183562" cy="3000821"/>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lnSpc>
                <a:spcPct val="150000"/>
              </a:lnSpc>
              <a:spcBef>
                <a:spcPts val="0"/>
              </a:spcBef>
              <a:spcAft>
                <a:spcPts val="0"/>
              </a:spcAft>
              <a:defRPr/>
            </a:pPr>
            <a:r>
              <a:rPr lang="he-IL" dirty="0" smtClean="0">
                <a:solidFill>
                  <a:srgbClr val="1D4C72"/>
                </a:solidFill>
                <a:latin typeface="+mn-lt"/>
                <a:cs typeface="+mn-cs"/>
              </a:rPr>
              <a:t>לפניך קטעי הגדיל של ה- </a:t>
            </a:r>
            <a:r>
              <a:rPr lang="en-US" dirty="0" smtClean="0">
                <a:solidFill>
                  <a:srgbClr val="1D4C72"/>
                </a:solidFill>
                <a:latin typeface="+mn-lt"/>
                <a:cs typeface="+mn-cs"/>
              </a:rPr>
              <a:t>DNA</a:t>
            </a:r>
            <a:r>
              <a:rPr lang="he-IL" dirty="0" smtClean="0">
                <a:solidFill>
                  <a:srgbClr val="1D4C72"/>
                </a:solidFill>
                <a:latin typeface="+mn-lt"/>
                <a:cs typeface="+mn-cs"/>
              </a:rPr>
              <a:t> לפני פגיעה מסוג (3) ומסוג (4) ואחריהן.</a:t>
            </a:r>
          </a:p>
          <a:p>
            <a:pPr fontAlgn="auto">
              <a:lnSpc>
                <a:spcPct val="150000"/>
              </a:lnSpc>
              <a:spcBef>
                <a:spcPts val="0"/>
              </a:spcBef>
              <a:spcAft>
                <a:spcPts val="0"/>
              </a:spcAft>
              <a:defRPr/>
            </a:pPr>
            <a:r>
              <a:rPr lang="he-IL" dirty="0" smtClean="0">
                <a:solidFill>
                  <a:srgbClr val="1D4C72"/>
                </a:solidFill>
                <a:latin typeface="+mn-lt"/>
                <a:cs typeface="+mn-cs"/>
              </a:rPr>
              <a:t>לפני הפגיעה:                  </a:t>
            </a:r>
            <a:r>
              <a:rPr lang="en-US" dirty="0" smtClean="0">
                <a:solidFill>
                  <a:srgbClr val="1D4C72"/>
                </a:solidFill>
                <a:latin typeface="+mn-lt"/>
                <a:cs typeface="+mn-cs"/>
              </a:rPr>
              <a:t>5` ATGGCCTGCAAACGCTGG 3`</a:t>
            </a:r>
            <a:endParaRPr lang="he-IL" dirty="0" smtClean="0">
              <a:solidFill>
                <a:srgbClr val="1D4C72"/>
              </a:solidFill>
              <a:latin typeface="+mn-lt"/>
              <a:cs typeface="+mn-cs"/>
            </a:endParaRPr>
          </a:p>
          <a:p>
            <a:pPr fontAlgn="auto">
              <a:lnSpc>
                <a:spcPct val="150000"/>
              </a:lnSpc>
              <a:spcBef>
                <a:spcPts val="0"/>
              </a:spcBef>
              <a:spcAft>
                <a:spcPts val="0"/>
              </a:spcAft>
              <a:defRPr/>
            </a:pPr>
            <a:r>
              <a:rPr lang="he-IL" dirty="0" smtClean="0">
                <a:solidFill>
                  <a:srgbClr val="1D4C72"/>
                </a:solidFill>
                <a:latin typeface="+mn-lt"/>
                <a:cs typeface="+mn-cs"/>
              </a:rPr>
              <a:t>אחרי פגיעה מסוג (3)        </a:t>
            </a:r>
            <a:r>
              <a:rPr lang="en-US" dirty="0" smtClean="0">
                <a:solidFill>
                  <a:srgbClr val="1D4C72"/>
                </a:solidFill>
                <a:latin typeface="+mn-lt"/>
                <a:cs typeface="+mn-cs"/>
              </a:rPr>
              <a:t>5` ATGGCTTGCAAACGCTGG 3`</a:t>
            </a:r>
            <a:r>
              <a:rPr lang="he-IL" dirty="0" smtClean="0">
                <a:solidFill>
                  <a:srgbClr val="1D4C72"/>
                </a:solidFill>
                <a:latin typeface="+mn-lt"/>
                <a:cs typeface="+mn-cs"/>
              </a:rPr>
              <a:t> </a:t>
            </a:r>
          </a:p>
          <a:p>
            <a:pPr fontAlgn="auto">
              <a:lnSpc>
                <a:spcPct val="150000"/>
              </a:lnSpc>
              <a:spcBef>
                <a:spcPts val="0"/>
              </a:spcBef>
              <a:spcAft>
                <a:spcPts val="0"/>
              </a:spcAft>
              <a:defRPr/>
            </a:pPr>
            <a:r>
              <a:rPr lang="he-IL" dirty="0" smtClean="0">
                <a:solidFill>
                  <a:srgbClr val="1D4C72"/>
                </a:solidFill>
                <a:latin typeface="+mn-lt"/>
                <a:cs typeface="+mn-cs"/>
              </a:rPr>
              <a:t>אחרי פגיעה מסוג (4)     </a:t>
            </a:r>
            <a:r>
              <a:rPr lang="en-US" dirty="0" smtClean="0">
                <a:solidFill>
                  <a:srgbClr val="1D4C72"/>
                </a:solidFill>
              </a:rPr>
              <a:t>5` ATGGCCCTGCAAACGCTGG 3`</a:t>
            </a:r>
            <a:r>
              <a:rPr lang="he-IL" dirty="0" smtClean="0">
                <a:solidFill>
                  <a:srgbClr val="1D4C72"/>
                </a:solidFill>
              </a:rPr>
              <a:t>  </a:t>
            </a:r>
          </a:p>
          <a:p>
            <a:pPr fontAlgn="auto">
              <a:lnSpc>
                <a:spcPct val="150000"/>
              </a:lnSpc>
              <a:spcBef>
                <a:spcPts val="0"/>
              </a:spcBef>
              <a:spcAft>
                <a:spcPts val="0"/>
              </a:spcAft>
              <a:defRPr/>
            </a:pPr>
            <a:r>
              <a:rPr lang="he-IL" dirty="0" smtClean="0">
                <a:solidFill>
                  <a:srgbClr val="1D4C72"/>
                </a:solidFill>
                <a:latin typeface="+mn-lt"/>
                <a:cs typeface="+mn-cs"/>
              </a:rPr>
              <a:t>אם קטע ה-</a:t>
            </a:r>
            <a:r>
              <a:rPr lang="en-US" dirty="0" smtClean="0">
                <a:solidFill>
                  <a:srgbClr val="1D4C72"/>
                </a:solidFill>
                <a:latin typeface="+mn-lt"/>
                <a:cs typeface="+mn-cs"/>
              </a:rPr>
              <a:t>DNA</a:t>
            </a:r>
            <a:r>
              <a:rPr lang="he-IL" dirty="0" smtClean="0">
                <a:solidFill>
                  <a:srgbClr val="1D4C72"/>
                </a:solidFill>
                <a:latin typeface="+mn-lt"/>
                <a:cs typeface="+mn-cs"/>
              </a:rPr>
              <a:t> נמצא באזור המקדד לחלבון, מה יכולים להיות השינויים במבנה החלבון –</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אחרי פגיעה מסוג (3)?</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אחרי פגיעה מסוג (4)?</a:t>
            </a:r>
            <a:endParaRPr lang="he-IL" dirty="0">
              <a:solidFill>
                <a:srgbClr val="1D4C72"/>
              </a:solidFill>
              <a:latin typeface="+mn-lt"/>
              <a:cs typeface="+mn-cs"/>
            </a:endParaRPr>
          </a:p>
        </p:txBody>
      </p:sp>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שאלה 11ג</a:t>
            </a: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6</a:t>
            </a:fld>
            <a:endParaRPr lang="he-IL"/>
          </a:p>
        </p:txBody>
      </p:sp>
      <p:cxnSp>
        <p:nvCxnSpPr>
          <p:cNvPr id="9" name="Straight Connector 8"/>
          <p:cNvCxnSpPr/>
          <p:nvPr/>
        </p:nvCxnSpPr>
        <p:spPr>
          <a:xfrm>
            <a:off x="420688" y="549275"/>
            <a:ext cx="8183562"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6757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0688" y="642938"/>
            <a:ext cx="8183562" cy="3000821"/>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lnSpc>
                <a:spcPct val="150000"/>
              </a:lnSpc>
              <a:spcBef>
                <a:spcPts val="0"/>
              </a:spcBef>
              <a:spcAft>
                <a:spcPts val="0"/>
              </a:spcAft>
              <a:defRPr/>
            </a:pPr>
            <a:r>
              <a:rPr lang="he-IL" dirty="0" smtClean="0">
                <a:solidFill>
                  <a:srgbClr val="1D4C72"/>
                </a:solidFill>
                <a:latin typeface="+mn-lt"/>
                <a:cs typeface="+mn-cs"/>
              </a:rPr>
              <a:t>לפניך קטעי הגדיל של ה- </a:t>
            </a:r>
            <a:r>
              <a:rPr lang="en-US" dirty="0" smtClean="0">
                <a:solidFill>
                  <a:srgbClr val="1D4C72"/>
                </a:solidFill>
                <a:latin typeface="+mn-lt"/>
                <a:cs typeface="+mn-cs"/>
              </a:rPr>
              <a:t>DNA</a:t>
            </a:r>
            <a:r>
              <a:rPr lang="he-IL" dirty="0" smtClean="0">
                <a:solidFill>
                  <a:srgbClr val="1D4C72"/>
                </a:solidFill>
                <a:latin typeface="+mn-lt"/>
                <a:cs typeface="+mn-cs"/>
              </a:rPr>
              <a:t> לפני פגיעה מסוג (3) ומסוג (4) ואחריהן.</a:t>
            </a:r>
          </a:p>
          <a:p>
            <a:pPr fontAlgn="auto">
              <a:lnSpc>
                <a:spcPct val="150000"/>
              </a:lnSpc>
              <a:spcBef>
                <a:spcPts val="0"/>
              </a:spcBef>
              <a:spcAft>
                <a:spcPts val="0"/>
              </a:spcAft>
              <a:defRPr/>
            </a:pPr>
            <a:r>
              <a:rPr lang="he-IL" dirty="0" smtClean="0">
                <a:solidFill>
                  <a:srgbClr val="1D4C72"/>
                </a:solidFill>
                <a:latin typeface="+mn-lt"/>
                <a:cs typeface="+mn-cs"/>
              </a:rPr>
              <a:t>לפני הפגיעה:                  </a:t>
            </a:r>
            <a:r>
              <a:rPr lang="en-US" dirty="0" smtClean="0">
                <a:solidFill>
                  <a:srgbClr val="1D4C72"/>
                </a:solidFill>
                <a:latin typeface="+mn-lt"/>
                <a:cs typeface="+mn-cs"/>
              </a:rPr>
              <a:t>5` ATGGC</a:t>
            </a:r>
            <a:r>
              <a:rPr lang="en-US" dirty="0" smtClean="0">
                <a:solidFill>
                  <a:srgbClr val="FF6600"/>
                </a:solidFill>
                <a:latin typeface="+mn-lt"/>
                <a:cs typeface="+mn-cs"/>
              </a:rPr>
              <a:t>C</a:t>
            </a:r>
            <a:r>
              <a:rPr lang="en-US" dirty="0" smtClean="0">
                <a:solidFill>
                  <a:srgbClr val="1D4C72"/>
                </a:solidFill>
                <a:latin typeface="+mn-lt"/>
                <a:cs typeface="+mn-cs"/>
              </a:rPr>
              <a:t>TGCAAACGCTGG 3`</a:t>
            </a:r>
            <a:endParaRPr lang="he-IL" dirty="0" smtClean="0">
              <a:solidFill>
                <a:srgbClr val="1D4C72"/>
              </a:solidFill>
              <a:latin typeface="+mn-lt"/>
              <a:cs typeface="+mn-cs"/>
            </a:endParaRPr>
          </a:p>
          <a:p>
            <a:pPr fontAlgn="auto">
              <a:lnSpc>
                <a:spcPct val="150000"/>
              </a:lnSpc>
              <a:spcBef>
                <a:spcPts val="0"/>
              </a:spcBef>
              <a:spcAft>
                <a:spcPts val="0"/>
              </a:spcAft>
              <a:defRPr/>
            </a:pPr>
            <a:r>
              <a:rPr lang="he-IL" dirty="0" smtClean="0">
                <a:solidFill>
                  <a:srgbClr val="1D4C72"/>
                </a:solidFill>
                <a:latin typeface="+mn-lt"/>
                <a:cs typeface="+mn-cs"/>
              </a:rPr>
              <a:t>אחרי פגיעה מסוג (3)        </a:t>
            </a:r>
            <a:r>
              <a:rPr lang="en-US" dirty="0" smtClean="0">
                <a:solidFill>
                  <a:srgbClr val="1D4C72"/>
                </a:solidFill>
                <a:latin typeface="+mn-lt"/>
                <a:cs typeface="+mn-cs"/>
              </a:rPr>
              <a:t>5` ATGGC</a:t>
            </a:r>
            <a:r>
              <a:rPr lang="en-US" dirty="0" smtClean="0">
                <a:solidFill>
                  <a:srgbClr val="FF6600"/>
                </a:solidFill>
                <a:latin typeface="+mn-lt"/>
                <a:cs typeface="+mn-cs"/>
              </a:rPr>
              <a:t>T</a:t>
            </a:r>
            <a:r>
              <a:rPr lang="en-US" dirty="0" smtClean="0">
                <a:solidFill>
                  <a:srgbClr val="1D4C72"/>
                </a:solidFill>
                <a:latin typeface="+mn-lt"/>
                <a:cs typeface="+mn-cs"/>
              </a:rPr>
              <a:t>TGCAAACGCTGG 3`</a:t>
            </a:r>
            <a:r>
              <a:rPr lang="he-IL" dirty="0" smtClean="0">
                <a:solidFill>
                  <a:srgbClr val="1D4C72"/>
                </a:solidFill>
                <a:latin typeface="+mn-lt"/>
                <a:cs typeface="+mn-cs"/>
              </a:rPr>
              <a:t> </a:t>
            </a:r>
            <a:r>
              <a:rPr lang="he-IL" dirty="0" smtClean="0">
                <a:solidFill>
                  <a:srgbClr val="FF6600"/>
                </a:solidFill>
                <a:latin typeface="+mn-lt"/>
                <a:cs typeface="+mn-cs"/>
              </a:rPr>
              <a:t>(</a:t>
            </a:r>
            <a:r>
              <a:rPr lang="en-US" dirty="0" smtClean="0">
                <a:solidFill>
                  <a:srgbClr val="FF6600"/>
                </a:solidFill>
                <a:latin typeface="+mn-lt"/>
                <a:cs typeface="+mn-cs"/>
              </a:rPr>
              <a:t>C</a:t>
            </a:r>
            <a:r>
              <a:rPr lang="he-IL" dirty="0" smtClean="0">
                <a:solidFill>
                  <a:srgbClr val="FF6600"/>
                </a:solidFill>
                <a:latin typeface="+mn-lt"/>
                <a:cs typeface="+mn-cs"/>
              </a:rPr>
              <a:t> הוחלף ב-</a:t>
            </a:r>
            <a:r>
              <a:rPr lang="en-US" dirty="0" smtClean="0">
                <a:solidFill>
                  <a:srgbClr val="FF6600"/>
                </a:solidFill>
                <a:latin typeface="+mn-lt"/>
                <a:cs typeface="+mn-cs"/>
              </a:rPr>
              <a:t>T</a:t>
            </a:r>
            <a:r>
              <a:rPr lang="he-IL" dirty="0" smtClean="0">
                <a:solidFill>
                  <a:srgbClr val="FF6600"/>
                </a:solidFill>
                <a:latin typeface="+mn-lt"/>
                <a:cs typeface="+mn-cs"/>
              </a:rPr>
              <a:t>)</a:t>
            </a:r>
          </a:p>
          <a:p>
            <a:pPr fontAlgn="auto">
              <a:lnSpc>
                <a:spcPct val="150000"/>
              </a:lnSpc>
              <a:spcBef>
                <a:spcPts val="0"/>
              </a:spcBef>
              <a:spcAft>
                <a:spcPts val="0"/>
              </a:spcAft>
              <a:defRPr/>
            </a:pPr>
            <a:r>
              <a:rPr lang="he-IL" dirty="0" smtClean="0">
                <a:solidFill>
                  <a:srgbClr val="1D4C72"/>
                </a:solidFill>
                <a:latin typeface="+mn-lt"/>
                <a:cs typeface="+mn-cs"/>
              </a:rPr>
              <a:t>אחרי פגיעה מסוג (4)     </a:t>
            </a:r>
            <a:r>
              <a:rPr lang="en-US" dirty="0" smtClean="0">
                <a:solidFill>
                  <a:srgbClr val="1D4C72"/>
                </a:solidFill>
              </a:rPr>
              <a:t>5</a:t>
            </a:r>
            <a:r>
              <a:rPr lang="en-US" dirty="0">
                <a:solidFill>
                  <a:srgbClr val="1D4C72"/>
                </a:solidFill>
              </a:rPr>
              <a:t>` </a:t>
            </a:r>
            <a:r>
              <a:rPr lang="en-US" dirty="0" smtClean="0">
                <a:solidFill>
                  <a:srgbClr val="1D4C72"/>
                </a:solidFill>
              </a:rPr>
              <a:t>ATGGC</a:t>
            </a:r>
            <a:r>
              <a:rPr lang="en-US" dirty="0" smtClean="0">
                <a:solidFill>
                  <a:srgbClr val="FF6600"/>
                </a:solidFill>
              </a:rPr>
              <a:t>CC</a:t>
            </a:r>
            <a:r>
              <a:rPr lang="en-US" dirty="0" smtClean="0">
                <a:solidFill>
                  <a:srgbClr val="1D4C72"/>
                </a:solidFill>
              </a:rPr>
              <a:t>TGCAAACGCTGG </a:t>
            </a:r>
            <a:r>
              <a:rPr lang="en-US" dirty="0">
                <a:solidFill>
                  <a:srgbClr val="1D4C72"/>
                </a:solidFill>
              </a:rPr>
              <a:t>3</a:t>
            </a:r>
            <a:r>
              <a:rPr lang="en-US" dirty="0" smtClean="0">
                <a:solidFill>
                  <a:srgbClr val="1D4C72"/>
                </a:solidFill>
              </a:rPr>
              <a:t>`</a:t>
            </a:r>
            <a:r>
              <a:rPr lang="he-IL" dirty="0" smtClean="0">
                <a:solidFill>
                  <a:srgbClr val="1D4C72"/>
                </a:solidFill>
              </a:rPr>
              <a:t>  </a:t>
            </a:r>
            <a:r>
              <a:rPr lang="he-IL" dirty="0" smtClean="0">
                <a:solidFill>
                  <a:srgbClr val="FF6600"/>
                </a:solidFill>
              </a:rPr>
              <a:t>(נוסף </a:t>
            </a:r>
            <a:r>
              <a:rPr lang="en-US" dirty="0" smtClean="0">
                <a:solidFill>
                  <a:srgbClr val="FF6600"/>
                </a:solidFill>
              </a:rPr>
              <a:t>C</a:t>
            </a:r>
            <a:r>
              <a:rPr lang="he-IL" dirty="0" smtClean="0">
                <a:solidFill>
                  <a:srgbClr val="FF6600"/>
                </a:solidFill>
              </a:rPr>
              <a:t>)</a:t>
            </a:r>
          </a:p>
          <a:p>
            <a:pPr fontAlgn="auto">
              <a:lnSpc>
                <a:spcPct val="150000"/>
              </a:lnSpc>
              <a:spcBef>
                <a:spcPts val="0"/>
              </a:spcBef>
              <a:spcAft>
                <a:spcPts val="0"/>
              </a:spcAft>
              <a:defRPr/>
            </a:pPr>
            <a:r>
              <a:rPr lang="he-IL" dirty="0" smtClean="0">
                <a:solidFill>
                  <a:srgbClr val="1D4C72"/>
                </a:solidFill>
                <a:latin typeface="+mn-lt"/>
                <a:cs typeface="+mn-cs"/>
              </a:rPr>
              <a:t>אם קטע ה-</a:t>
            </a:r>
            <a:r>
              <a:rPr lang="en-US" dirty="0" smtClean="0">
                <a:solidFill>
                  <a:srgbClr val="1D4C72"/>
                </a:solidFill>
                <a:latin typeface="+mn-lt"/>
                <a:cs typeface="+mn-cs"/>
              </a:rPr>
              <a:t>DNA</a:t>
            </a:r>
            <a:r>
              <a:rPr lang="he-IL" dirty="0" smtClean="0">
                <a:solidFill>
                  <a:srgbClr val="1D4C72"/>
                </a:solidFill>
                <a:latin typeface="+mn-lt"/>
                <a:cs typeface="+mn-cs"/>
              </a:rPr>
              <a:t> נמצא באזור המקדד לחלבון, מה יכולים להיות השינויים במבנה החלבון –</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אחרי פגיעה מסוג (3)?</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אחרי פגיעה מסוג (4)?</a:t>
            </a:r>
            <a:endParaRPr lang="he-IL" dirty="0">
              <a:solidFill>
                <a:srgbClr val="1D4C72"/>
              </a:solidFill>
              <a:latin typeface="+mn-lt"/>
              <a:cs typeface="+mn-cs"/>
            </a:endParaRPr>
          </a:p>
        </p:txBody>
      </p:sp>
      <p:sp>
        <p:nvSpPr>
          <p:cNvPr id="13" name="Rectangle 12"/>
          <p:cNvSpPr/>
          <p:nvPr/>
        </p:nvSpPr>
        <p:spPr>
          <a:xfrm>
            <a:off x="357188" y="3789040"/>
            <a:ext cx="8196262" cy="288032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lnSpc>
                <a:spcPct val="150000"/>
              </a:lnSpc>
              <a:spcBef>
                <a:spcPts val="0"/>
              </a:spcBef>
              <a:spcAft>
                <a:spcPts val="0"/>
              </a:spcAft>
              <a:defRPr/>
            </a:pPr>
            <a:r>
              <a:rPr lang="he-IL" b="1" dirty="0">
                <a:solidFill>
                  <a:schemeClr val="tx1"/>
                </a:solidFill>
              </a:rPr>
              <a:t>תשובה:</a:t>
            </a:r>
          </a:p>
          <a:p>
            <a:pPr marL="400050" indent="-400050" fontAlgn="auto">
              <a:lnSpc>
                <a:spcPct val="150000"/>
              </a:lnSpc>
              <a:spcBef>
                <a:spcPts val="0"/>
              </a:spcBef>
              <a:spcAft>
                <a:spcPts val="0"/>
              </a:spcAft>
              <a:buAutoNum type="romanUcPeriod"/>
              <a:defRPr/>
            </a:pPr>
            <a:r>
              <a:rPr lang="he-IL" dirty="0" smtClean="0">
                <a:solidFill>
                  <a:schemeClr val="tx1"/>
                </a:solidFill>
              </a:rPr>
              <a:t>בפגיעה מסוג (3) הוחלף נוקליאוטיד (</a:t>
            </a:r>
            <a:r>
              <a:rPr lang="en-US" dirty="0" smtClean="0">
                <a:solidFill>
                  <a:schemeClr val="tx1"/>
                </a:solidFill>
              </a:rPr>
              <a:t>C</a:t>
            </a:r>
            <a:r>
              <a:rPr lang="he-IL" dirty="0" smtClean="0">
                <a:solidFill>
                  <a:schemeClr val="tx1"/>
                </a:solidFill>
              </a:rPr>
              <a:t> הוחלף ב-</a:t>
            </a:r>
            <a:r>
              <a:rPr lang="en-US" dirty="0" smtClean="0">
                <a:solidFill>
                  <a:schemeClr val="tx1"/>
                </a:solidFill>
              </a:rPr>
              <a:t>T</a:t>
            </a:r>
            <a:r>
              <a:rPr lang="he-IL" dirty="0" smtClean="0">
                <a:solidFill>
                  <a:schemeClr val="tx1"/>
                </a:solidFill>
              </a:rPr>
              <a:t>). פגיעה זו יכולה לגרום להחלפה של חומצה אמינית אחת באחרת בשרשרת החלבון. הקודון </a:t>
            </a:r>
            <a:r>
              <a:rPr lang="en-US" dirty="0" smtClean="0">
                <a:solidFill>
                  <a:schemeClr val="tx1"/>
                </a:solidFill>
              </a:rPr>
              <a:t>GCC</a:t>
            </a:r>
            <a:r>
              <a:rPr lang="he-IL" dirty="0" smtClean="0">
                <a:solidFill>
                  <a:schemeClr val="tx1"/>
                </a:solidFill>
              </a:rPr>
              <a:t> הוחלף ב- </a:t>
            </a:r>
            <a:r>
              <a:rPr lang="en-US" dirty="0" smtClean="0">
                <a:solidFill>
                  <a:schemeClr val="tx1"/>
                </a:solidFill>
              </a:rPr>
              <a:t>GCT</a:t>
            </a:r>
            <a:r>
              <a:rPr lang="he-IL" dirty="0" smtClean="0">
                <a:solidFill>
                  <a:schemeClr val="tx1"/>
                </a:solidFill>
              </a:rPr>
              <a:t> ב-</a:t>
            </a:r>
            <a:r>
              <a:rPr lang="en-US" dirty="0" smtClean="0">
                <a:solidFill>
                  <a:schemeClr val="tx1"/>
                </a:solidFill>
              </a:rPr>
              <a:t>DNA</a:t>
            </a:r>
            <a:r>
              <a:rPr lang="he-IL" dirty="0" smtClean="0">
                <a:solidFill>
                  <a:schemeClr val="tx1"/>
                </a:solidFill>
              </a:rPr>
              <a:t>.</a:t>
            </a:r>
            <a:endParaRPr lang="he-IL" dirty="0" smtClean="0">
              <a:solidFill>
                <a:schemeClr val="tx1"/>
              </a:solidFill>
            </a:endParaRPr>
          </a:p>
          <a:p>
            <a:pPr marL="400050" indent="-400050" fontAlgn="auto">
              <a:lnSpc>
                <a:spcPct val="150000"/>
              </a:lnSpc>
              <a:spcBef>
                <a:spcPts val="0"/>
              </a:spcBef>
              <a:spcAft>
                <a:spcPts val="0"/>
              </a:spcAft>
              <a:buAutoNum type="romanUcPeriod"/>
              <a:defRPr/>
            </a:pPr>
            <a:r>
              <a:rPr lang="he-IL" dirty="0" smtClean="0">
                <a:solidFill>
                  <a:schemeClr val="tx1"/>
                </a:solidFill>
              </a:rPr>
              <a:t>בפגיעה מסוג (4) נוסף נוקליאוטיד אחד. כתוצאה מכך השתנו כל הקודונים שאחרו. התוצאה יכולה להיות החלפה של כמה חומצות אמיניות ברצף, שינוי במבנה של החלבון או קיצורו אם נוצר קודון סיום.</a:t>
            </a:r>
            <a:endParaRPr lang="he-IL" dirty="0">
              <a:solidFill>
                <a:schemeClr val="tx1">
                  <a:lumMod val="65000"/>
                  <a:lumOff val="35000"/>
                </a:schemeClr>
              </a:solidFill>
            </a:endParaRPr>
          </a:p>
        </p:txBody>
      </p:sp>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תשובה לשאלה </a:t>
            </a:r>
            <a:r>
              <a:rPr lang="he-IL" sz="2000" b="1" dirty="0" smtClean="0">
                <a:solidFill>
                  <a:srgbClr val="FF6600"/>
                </a:solidFill>
              </a:rPr>
              <a:t>11ג</a:t>
            </a: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7</a:t>
            </a:fld>
            <a:endParaRPr lang="he-IL"/>
          </a:p>
        </p:txBody>
      </p:sp>
      <p:cxnSp>
        <p:nvCxnSpPr>
          <p:cNvPr id="9" name="Straight Connector 8"/>
          <p:cNvCxnSpPr/>
          <p:nvPr/>
        </p:nvCxnSpPr>
        <p:spPr>
          <a:xfrm>
            <a:off x="420688" y="549275"/>
            <a:ext cx="8183562"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3050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0688" y="642938"/>
            <a:ext cx="8183562" cy="1754326"/>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lnSpc>
                <a:spcPct val="150000"/>
              </a:lnSpc>
              <a:spcBef>
                <a:spcPts val="0"/>
              </a:spcBef>
              <a:spcAft>
                <a:spcPts val="0"/>
              </a:spcAft>
              <a:defRPr/>
            </a:pPr>
            <a:r>
              <a:rPr lang="he-IL" dirty="0" smtClean="0">
                <a:solidFill>
                  <a:srgbClr val="1D4C72"/>
                </a:solidFill>
                <a:latin typeface="+mn-lt"/>
                <a:cs typeface="+mn-cs"/>
              </a:rPr>
              <a:t>כדי לבדוק אם ה- </a:t>
            </a:r>
            <a:r>
              <a:rPr lang="en-US" dirty="0" smtClean="0">
                <a:solidFill>
                  <a:srgbClr val="1D4C72"/>
                </a:solidFill>
                <a:latin typeface="+mn-lt"/>
                <a:cs typeface="+mn-cs"/>
              </a:rPr>
              <a:t>DNA</a:t>
            </a:r>
            <a:r>
              <a:rPr lang="he-IL" dirty="0" smtClean="0">
                <a:solidFill>
                  <a:srgbClr val="1D4C72"/>
                </a:solidFill>
                <a:latin typeface="+mn-lt"/>
                <a:cs typeface="+mn-cs"/>
              </a:rPr>
              <a:t> נפגע יש להפריד אותו ממולקולות ההיסטונים. אפשר לבצע את ההפרדה בעזרת תמיסת נתרן כלורי, </a:t>
            </a:r>
            <a:r>
              <a:rPr lang="en-US" dirty="0" err="1" smtClean="0">
                <a:solidFill>
                  <a:srgbClr val="1D4C72"/>
                </a:solidFill>
                <a:latin typeface="+mn-lt"/>
                <a:cs typeface="+mn-cs"/>
              </a:rPr>
              <a:t>NaCl</a:t>
            </a:r>
            <a:r>
              <a:rPr lang="en-US" baseline="-25000" dirty="0" smtClean="0">
                <a:solidFill>
                  <a:srgbClr val="1D4C72"/>
                </a:solidFill>
                <a:latin typeface="+mn-lt"/>
                <a:cs typeface="+mn-cs"/>
              </a:rPr>
              <a:t>(aq)</a:t>
            </a:r>
            <a:r>
              <a:rPr lang="he-IL" dirty="0" smtClean="0">
                <a:solidFill>
                  <a:srgbClr val="1D4C72"/>
                </a:solidFill>
                <a:latin typeface="+mn-lt"/>
                <a:cs typeface="+mn-cs"/>
              </a:rPr>
              <a:t> .</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מה הם הקשרים הקיימים בין מולקולות ההיסטונים ובין ה- </a:t>
            </a:r>
            <a:r>
              <a:rPr lang="en-US" dirty="0" smtClean="0">
                <a:solidFill>
                  <a:srgbClr val="1D4C72"/>
                </a:solidFill>
                <a:latin typeface="+mn-lt"/>
                <a:cs typeface="+mn-cs"/>
              </a:rPr>
              <a:t>DNA</a:t>
            </a:r>
            <a:r>
              <a:rPr lang="he-IL" dirty="0" smtClean="0">
                <a:solidFill>
                  <a:srgbClr val="1D4C72"/>
                </a:solidFill>
                <a:latin typeface="+mn-lt"/>
                <a:cs typeface="+mn-cs"/>
              </a:rPr>
              <a:t>?</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מדוע הוספה של תמיסת </a:t>
            </a:r>
            <a:r>
              <a:rPr lang="en-US" dirty="0" err="1" smtClean="0">
                <a:solidFill>
                  <a:srgbClr val="1D4C72"/>
                </a:solidFill>
                <a:latin typeface="+mn-lt"/>
                <a:cs typeface="+mn-cs"/>
              </a:rPr>
              <a:t>NaCl</a:t>
            </a:r>
            <a:r>
              <a:rPr lang="en-US" baseline="-25000" dirty="0" smtClean="0">
                <a:solidFill>
                  <a:srgbClr val="1D4C72"/>
                </a:solidFill>
                <a:latin typeface="+mn-lt"/>
                <a:cs typeface="+mn-cs"/>
              </a:rPr>
              <a:t>(aq)</a:t>
            </a:r>
            <a:r>
              <a:rPr lang="he-IL" dirty="0" smtClean="0">
                <a:solidFill>
                  <a:srgbClr val="1D4C72"/>
                </a:solidFill>
                <a:latin typeface="+mn-lt"/>
                <a:cs typeface="+mn-cs"/>
              </a:rPr>
              <a:t> גורמת להפרדת ה- </a:t>
            </a:r>
            <a:r>
              <a:rPr lang="en-US" dirty="0" smtClean="0">
                <a:solidFill>
                  <a:srgbClr val="1D4C72"/>
                </a:solidFill>
                <a:latin typeface="+mn-lt"/>
                <a:cs typeface="+mn-cs"/>
              </a:rPr>
              <a:t>DNA</a:t>
            </a:r>
            <a:r>
              <a:rPr lang="he-IL" dirty="0" smtClean="0">
                <a:solidFill>
                  <a:srgbClr val="1D4C72"/>
                </a:solidFill>
                <a:latin typeface="+mn-lt"/>
                <a:cs typeface="+mn-cs"/>
              </a:rPr>
              <a:t> ממולקולות ההיסטונים?</a:t>
            </a:r>
            <a:endParaRPr lang="he-IL" dirty="0">
              <a:solidFill>
                <a:srgbClr val="1D4C72"/>
              </a:solidFill>
              <a:latin typeface="+mn-lt"/>
              <a:cs typeface="+mn-cs"/>
            </a:endParaRPr>
          </a:p>
        </p:txBody>
      </p:sp>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שאלה 11ד</a:t>
            </a: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8</a:t>
            </a:fld>
            <a:endParaRPr lang="he-IL"/>
          </a:p>
        </p:txBody>
      </p:sp>
      <p:cxnSp>
        <p:nvCxnSpPr>
          <p:cNvPr id="9" name="Straight Connector 8"/>
          <p:cNvCxnSpPr/>
          <p:nvPr/>
        </p:nvCxnSpPr>
        <p:spPr>
          <a:xfrm>
            <a:off x="420688" y="549275"/>
            <a:ext cx="80613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0688" y="642938"/>
            <a:ext cx="8183562" cy="1754326"/>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lnSpc>
                <a:spcPct val="150000"/>
              </a:lnSpc>
              <a:spcBef>
                <a:spcPts val="0"/>
              </a:spcBef>
              <a:spcAft>
                <a:spcPts val="0"/>
              </a:spcAft>
              <a:defRPr/>
            </a:pPr>
            <a:r>
              <a:rPr lang="he-IL" dirty="0" smtClean="0">
                <a:solidFill>
                  <a:srgbClr val="1D4C72"/>
                </a:solidFill>
                <a:latin typeface="+mn-lt"/>
                <a:cs typeface="+mn-cs"/>
              </a:rPr>
              <a:t>כדי לבדוק אם ה- </a:t>
            </a:r>
            <a:r>
              <a:rPr lang="en-US" dirty="0" smtClean="0">
                <a:solidFill>
                  <a:srgbClr val="1D4C72"/>
                </a:solidFill>
                <a:latin typeface="+mn-lt"/>
                <a:cs typeface="+mn-cs"/>
              </a:rPr>
              <a:t>DNA</a:t>
            </a:r>
            <a:r>
              <a:rPr lang="he-IL" dirty="0" smtClean="0">
                <a:solidFill>
                  <a:srgbClr val="1D4C72"/>
                </a:solidFill>
                <a:latin typeface="+mn-lt"/>
                <a:cs typeface="+mn-cs"/>
              </a:rPr>
              <a:t> נפגע יש להפריד אותו ממולקולות ההיסטונים. אפשר לבצע את ההפרדה בעזרת תמיסת נתרן כלורי, </a:t>
            </a:r>
            <a:r>
              <a:rPr lang="en-US" dirty="0" err="1" smtClean="0">
                <a:solidFill>
                  <a:srgbClr val="1D4C72"/>
                </a:solidFill>
                <a:latin typeface="+mn-lt"/>
                <a:cs typeface="+mn-cs"/>
              </a:rPr>
              <a:t>NaCl</a:t>
            </a:r>
            <a:r>
              <a:rPr lang="en-US" baseline="-25000" dirty="0" smtClean="0">
                <a:solidFill>
                  <a:srgbClr val="1D4C72"/>
                </a:solidFill>
                <a:latin typeface="+mn-lt"/>
                <a:cs typeface="+mn-cs"/>
              </a:rPr>
              <a:t>(aq)</a:t>
            </a:r>
            <a:r>
              <a:rPr lang="he-IL" dirty="0" smtClean="0">
                <a:solidFill>
                  <a:srgbClr val="1D4C72"/>
                </a:solidFill>
                <a:latin typeface="+mn-lt"/>
                <a:cs typeface="+mn-cs"/>
              </a:rPr>
              <a:t> .</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מה הם הקשרים הקיימים בין מולקולות ההיסטונים ובין ה- </a:t>
            </a:r>
            <a:r>
              <a:rPr lang="en-US" dirty="0" smtClean="0">
                <a:solidFill>
                  <a:srgbClr val="1D4C72"/>
                </a:solidFill>
                <a:latin typeface="+mn-lt"/>
                <a:cs typeface="+mn-cs"/>
              </a:rPr>
              <a:t>DNA</a:t>
            </a:r>
            <a:r>
              <a:rPr lang="he-IL" dirty="0" smtClean="0">
                <a:solidFill>
                  <a:srgbClr val="1D4C72"/>
                </a:solidFill>
                <a:latin typeface="+mn-lt"/>
                <a:cs typeface="+mn-cs"/>
              </a:rPr>
              <a:t>?</a:t>
            </a:r>
          </a:p>
          <a:p>
            <a:pPr marL="400050" indent="-400050" fontAlgn="auto">
              <a:lnSpc>
                <a:spcPct val="150000"/>
              </a:lnSpc>
              <a:spcBef>
                <a:spcPts val="0"/>
              </a:spcBef>
              <a:spcAft>
                <a:spcPts val="0"/>
              </a:spcAft>
              <a:buFont typeface="+mj-lt"/>
              <a:buAutoNum type="romanUcPeriod"/>
              <a:defRPr/>
            </a:pPr>
            <a:r>
              <a:rPr lang="he-IL" dirty="0" smtClean="0">
                <a:solidFill>
                  <a:srgbClr val="1D4C72"/>
                </a:solidFill>
                <a:latin typeface="+mn-lt"/>
                <a:cs typeface="+mn-cs"/>
              </a:rPr>
              <a:t>מדוע הוספה של תמיסת </a:t>
            </a:r>
            <a:r>
              <a:rPr lang="en-US" dirty="0" err="1" smtClean="0">
                <a:solidFill>
                  <a:srgbClr val="1D4C72"/>
                </a:solidFill>
                <a:latin typeface="+mn-lt"/>
                <a:cs typeface="+mn-cs"/>
              </a:rPr>
              <a:t>NaCl</a:t>
            </a:r>
            <a:r>
              <a:rPr lang="en-US" baseline="-25000" dirty="0" smtClean="0">
                <a:solidFill>
                  <a:srgbClr val="1D4C72"/>
                </a:solidFill>
                <a:latin typeface="+mn-lt"/>
                <a:cs typeface="+mn-cs"/>
              </a:rPr>
              <a:t>(aq)</a:t>
            </a:r>
            <a:r>
              <a:rPr lang="he-IL" dirty="0" smtClean="0">
                <a:solidFill>
                  <a:srgbClr val="1D4C72"/>
                </a:solidFill>
                <a:latin typeface="+mn-lt"/>
                <a:cs typeface="+mn-cs"/>
              </a:rPr>
              <a:t> גורמת להפרדת ה- </a:t>
            </a:r>
            <a:r>
              <a:rPr lang="en-US" dirty="0" smtClean="0">
                <a:solidFill>
                  <a:srgbClr val="1D4C72"/>
                </a:solidFill>
                <a:latin typeface="+mn-lt"/>
                <a:cs typeface="+mn-cs"/>
              </a:rPr>
              <a:t>DNA</a:t>
            </a:r>
            <a:r>
              <a:rPr lang="he-IL" dirty="0" smtClean="0">
                <a:solidFill>
                  <a:srgbClr val="1D4C72"/>
                </a:solidFill>
                <a:latin typeface="+mn-lt"/>
                <a:cs typeface="+mn-cs"/>
              </a:rPr>
              <a:t> ממולקולות ההיסטונים?</a:t>
            </a:r>
            <a:endParaRPr lang="he-IL" dirty="0">
              <a:solidFill>
                <a:srgbClr val="1D4C72"/>
              </a:solidFill>
              <a:latin typeface="+mn-lt"/>
              <a:cs typeface="+mn-cs"/>
            </a:endParaRPr>
          </a:p>
        </p:txBody>
      </p:sp>
      <p:sp>
        <p:nvSpPr>
          <p:cNvPr id="13" name="Rectangle 12"/>
          <p:cNvSpPr/>
          <p:nvPr/>
        </p:nvSpPr>
        <p:spPr>
          <a:xfrm>
            <a:off x="357188" y="2780928"/>
            <a:ext cx="8196262" cy="360040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lnSpc>
                <a:spcPct val="150000"/>
              </a:lnSpc>
              <a:spcBef>
                <a:spcPts val="0"/>
              </a:spcBef>
              <a:spcAft>
                <a:spcPts val="0"/>
              </a:spcAft>
              <a:defRPr/>
            </a:pPr>
            <a:r>
              <a:rPr lang="he-IL" b="1" dirty="0">
                <a:solidFill>
                  <a:schemeClr val="tx1"/>
                </a:solidFill>
              </a:rPr>
              <a:t>תשובה:</a:t>
            </a:r>
          </a:p>
          <a:p>
            <a:pPr marL="400050" indent="-400050" fontAlgn="auto">
              <a:lnSpc>
                <a:spcPct val="150000"/>
              </a:lnSpc>
              <a:spcBef>
                <a:spcPts val="0"/>
              </a:spcBef>
              <a:spcAft>
                <a:spcPts val="0"/>
              </a:spcAft>
              <a:buFont typeface="+mj-lt"/>
              <a:buAutoNum type="romanUcPeriod"/>
              <a:defRPr/>
            </a:pPr>
            <a:r>
              <a:rPr lang="he-IL" dirty="0" smtClean="0">
                <a:solidFill>
                  <a:schemeClr val="tx1"/>
                </a:solidFill>
              </a:rPr>
              <a:t>הקשרים הקיימים בין מולקולות ההיסטונים ובין ה- </a:t>
            </a:r>
            <a:r>
              <a:rPr lang="en-US" dirty="0" smtClean="0">
                <a:solidFill>
                  <a:schemeClr val="tx1"/>
                </a:solidFill>
              </a:rPr>
              <a:t>DNA</a:t>
            </a:r>
            <a:r>
              <a:rPr lang="he-IL" dirty="0" smtClean="0">
                <a:solidFill>
                  <a:schemeClr val="tx1"/>
                </a:solidFill>
              </a:rPr>
              <a:t> הם קשרים בין יונים בעלי מטען מנוגד. המטען החשמלי הכולל של ההיסטונים (החלבונים) הוא חיובי כי הם מכילים אחוז גבוה של ליזין וארגנין הטעונות מטען חיובי ב- </a:t>
            </a:r>
            <a:r>
              <a:rPr lang="en-US" dirty="0" smtClean="0">
                <a:solidFill>
                  <a:schemeClr val="tx1"/>
                </a:solidFill>
              </a:rPr>
              <a:t>pH</a:t>
            </a:r>
            <a:r>
              <a:rPr lang="he-IL" dirty="0" smtClean="0">
                <a:solidFill>
                  <a:schemeClr val="tx1"/>
                </a:solidFill>
              </a:rPr>
              <a:t> נויטרלי. קבוצות הזרחה שב- </a:t>
            </a:r>
            <a:r>
              <a:rPr lang="en-US" dirty="0" smtClean="0">
                <a:solidFill>
                  <a:schemeClr val="tx1"/>
                </a:solidFill>
              </a:rPr>
              <a:t>DNA</a:t>
            </a:r>
            <a:r>
              <a:rPr lang="he-IL" dirty="0" smtClean="0">
                <a:solidFill>
                  <a:schemeClr val="tx1"/>
                </a:solidFill>
              </a:rPr>
              <a:t> טעונות מטען שלילי.</a:t>
            </a:r>
          </a:p>
          <a:p>
            <a:pPr marL="400050" indent="-400050" fontAlgn="auto">
              <a:lnSpc>
                <a:spcPct val="150000"/>
              </a:lnSpc>
              <a:spcBef>
                <a:spcPts val="0"/>
              </a:spcBef>
              <a:spcAft>
                <a:spcPts val="0"/>
              </a:spcAft>
              <a:buFont typeface="+mj-lt"/>
              <a:buAutoNum type="romanUcPeriod"/>
              <a:defRPr/>
            </a:pPr>
            <a:r>
              <a:rPr lang="he-IL" dirty="0" smtClean="0">
                <a:solidFill>
                  <a:schemeClr val="tx1"/>
                </a:solidFill>
              </a:rPr>
              <a:t>תמיסת הנתרן הכלורי גורמת להפרדה בין ה- </a:t>
            </a:r>
            <a:r>
              <a:rPr lang="en-US" dirty="0" smtClean="0">
                <a:solidFill>
                  <a:schemeClr val="tx1"/>
                </a:solidFill>
              </a:rPr>
              <a:t>DNA</a:t>
            </a:r>
            <a:r>
              <a:rPr lang="he-IL" dirty="0" smtClean="0">
                <a:solidFill>
                  <a:schemeClr val="tx1"/>
                </a:solidFill>
              </a:rPr>
              <a:t> להיסטונים כי יוני הנתרן החיוביים נמשכים לקבוצות הזרחה השליליות שב- </a:t>
            </a:r>
            <a:r>
              <a:rPr lang="en-US" dirty="0" smtClean="0">
                <a:solidFill>
                  <a:schemeClr val="tx1"/>
                </a:solidFill>
              </a:rPr>
              <a:t>DNA</a:t>
            </a:r>
            <a:r>
              <a:rPr lang="he-IL" dirty="0" smtClean="0">
                <a:solidFill>
                  <a:schemeClr val="tx1"/>
                </a:solidFill>
              </a:rPr>
              <a:t> ויוני הכלור השליליים למולקולות ההיסטוניים וכך מחלישים את המשיכה החשמלית בין ה-</a:t>
            </a:r>
            <a:r>
              <a:rPr lang="en-US" dirty="0" smtClean="0">
                <a:solidFill>
                  <a:schemeClr val="tx1"/>
                </a:solidFill>
              </a:rPr>
              <a:t>DNA</a:t>
            </a:r>
            <a:r>
              <a:rPr lang="he-IL" dirty="0" smtClean="0">
                <a:solidFill>
                  <a:schemeClr val="tx1"/>
                </a:solidFill>
              </a:rPr>
              <a:t> </a:t>
            </a:r>
            <a:r>
              <a:rPr lang="he-IL" smtClean="0">
                <a:solidFill>
                  <a:schemeClr val="tx1"/>
                </a:solidFill>
              </a:rPr>
              <a:t>להיסטונים.</a:t>
            </a:r>
            <a:endParaRPr lang="he-IL" dirty="0">
              <a:solidFill>
                <a:schemeClr val="tx1">
                  <a:lumMod val="65000"/>
                  <a:lumOff val="35000"/>
                </a:schemeClr>
              </a:solidFill>
            </a:endParaRPr>
          </a:p>
        </p:txBody>
      </p:sp>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תשובה לשאלה </a:t>
            </a:r>
            <a:r>
              <a:rPr lang="he-IL" sz="2000" b="1" dirty="0" smtClean="0">
                <a:solidFill>
                  <a:srgbClr val="FF6600"/>
                </a:solidFill>
              </a:rPr>
              <a:t>11ד</a:t>
            </a: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9</a:t>
            </a:fld>
            <a:endParaRPr lang="he-IL"/>
          </a:p>
        </p:txBody>
      </p:sp>
      <p:cxnSp>
        <p:nvCxnSpPr>
          <p:cNvPr id="9" name="Straight Connector 8"/>
          <p:cNvCxnSpPr/>
          <p:nvPr/>
        </p:nvCxnSpPr>
        <p:spPr>
          <a:xfrm>
            <a:off x="420688" y="549275"/>
            <a:ext cx="80613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0550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gif"/></Relationships>
</file>

<file path=ppt/theme/theme1.xml><?xml version="1.0" encoding="utf-8"?>
<a:theme xmlns:a="http://schemas.openxmlformats.org/drawingml/2006/main" name="Office Theme">
  <a:themeElements>
    <a:clrScheme name="nahshon">
      <a:dk1>
        <a:sysClr val="windowText" lastClr="000000"/>
      </a:dk1>
      <a:lt1>
        <a:sysClr val="window" lastClr="FFFFFF"/>
      </a:lt1>
      <a:dk2>
        <a:srgbClr val="3F3F3F"/>
      </a:dk2>
      <a:lt2>
        <a:srgbClr val="FFFFFF"/>
      </a:lt2>
      <a:accent1>
        <a:srgbClr val="7F7F7F"/>
      </a:accent1>
      <a:accent2>
        <a:srgbClr val="5F5F5F"/>
      </a:accent2>
      <a:accent3>
        <a:srgbClr val="FF6600"/>
      </a:accent3>
      <a:accent4>
        <a:srgbClr val="7F7F7F"/>
      </a:accent4>
      <a:accent5>
        <a:srgbClr val="77A7A9"/>
      </a:accent5>
      <a:accent6>
        <a:srgbClr val="5F0060"/>
      </a:accent6>
      <a:hlink>
        <a:srgbClr val="00B0F0"/>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bg1"/>
            </a:gs>
            <a:gs pos="50000">
              <a:schemeClr val="bg2">
                <a:lumMod val="95000"/>
              </a:schemeClr>
            </a:gs>
          </a:gsLst>
          <a:lin ang="5400000" scaled="0"/>
        </a:gradFill>
        <a:ln w="12700">
          <a:solidFill>
            <a:schemeClr val="bg1">
              <a:lumMod val="75000"/>
            </a:schemeClr>
          </a:solidFill>
        </a:ln>
      </a:spPr>
      <a:bodyPr rtlCol="1" anchor="t"/>
      <a:lstStyle>
        <a:defPPr>
          <a:buBlip>
            <a:blip xmlns:r="http://schemas.openxmlformats.org/officeDocument/2006/relationships" r:embed="rId1"/>
          </a:buBlip>
          <a:defRPr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bg1">
            <a:lumMod val="95000"/>
          </a:schemeClr>
        </a:solidFill>
        <a:ln w="22225">
          <a:solidFill>
            <a:schemeClr val="bg1">
              <a:lumMod val="85000"/>
            </a:schemeClr>
          </a:solidFill>
        </a:ln>
        <a:effectLst/>
      </a:spPr>
      <a:bodyPr wrap="none" rtlCol="1" anchor="ctr">
        <a:normAutofit/>
      </a:bodyPr>
      <a:lstStyle>
        <a:defPPr algn="ctr" rtl="1" fontAlgn="auto">
          <a:spcBef>
            <a:spcPts val="0"/>
          </a:spcBef>
          <a:spcAft>
            <a:spcPts val="0"/>
          </a:spcAft>
          <a:defRPr sz="1400" u="sng" dirty="0">
            <a:solidFill>
              <a:srgbClr val="00B0F0"/>
            </a:solidFill>
            <a:latin typeface="+mn-lt"/>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1060</TotalTime>
  <Words>1411</Words>
  <Application>Microsoft Office PowerPoint</Application>
  <PresentationFormat>On-screen Show (4:3)</PresentationFormat>
  <Paragraphs>146</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ביוכימיה בגרות תשע"ג</vt:lpstr>
      <vt:lpstr>שאלה 11א</vt:lpstr>
      <vt:lpstr>תשובה לשאלה 11א</vt:lpstr>
      <vt:lpstr>שאלה  11ב</vt:lpstr>
      <vt:lpstr>תשובה לשאלה  11ב</vt:lpstr>
      <vt:lpstr>שאלה 11ג</vt:lpstr>
      <vt:lpstr>תשובה לשאלה 11ג</vt:lpstr>
      <vt:lpstr>שאלה 11ד</vt:lpstr>
      <vt:lpstr>תשובה לשאלה 11ד</vt:lpstr>
      <vt:lpstr>שאלה 12א</vt:lpstr>
      <vt:lpstr>תשובה ל שאלה 12א</vt:lpstr>
      <vt:lpstr>שאלה 12ב</vt:lpstr>
      <vt:lpstr>תשובה לשאלה 12ב</vt:lpstr>
      <vt:lpstr>שאלה 12ג</vt:lpstr>
      <vt:lpstr>תשובה לשאלה 12ג</vt:lpstr>
      <vt:lpstr>שאלה 12ד</vt:lpstr>
      <vt:lpstr>תשובה לשאלה 12ד</vt:lpstr>
      <vt:lpstr>שאלה 12ה</vt:lpstr>
      <vt:lpstr>תשובה לשאלה 12ה</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Zohar</cp:lastModifiedBy>
  <cp:revision>120</cp:revision>
  <dcterms:created xsi:type="dcterms:W3CDTF">2010-09-05T07:07:37Z</dcterms:created>
  <dcterms:modified xsi:type="dcterms:W3CDTF">2013-06-27T08:36:41Z</dcterms:modified>
</cp:coreProperties>
</file>