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281" r:id="rId3"/>
    <p:sldId id="322" r:id="rId4"/>
    <p:sldId id="263" r:id="rId5"/>
    <p:sldId id="323" r:id="rId6"/>
    <p:sldId id="264" r:id="rId7"/>
    <p:sldId id="324" r:id="rId8"/>
    <p:sldId id="282" r:id="rId9"/>
    <p:sldId id="325" r:id="rId10"/>
    <p:sldId id="265" r:id="rId11"/>
    <p:sldId id="326" r:id="rId12"/>
    <p:sldId id="266" r:id="rId13"/>
    <p:sldId id="327" r:id="rId14"/>
    <p:sldId id="280" r:id="rId15"/>
    <p:sldId id="328" r:id="rId16"/>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D4C72"/>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08" autoAdjust="0"/>
    <p:restoredTop sz="77739" autoAdjust="0"/>
  </p:normalViewPr>
  <p:slideViewPr>
    <p:cSldViewPr>
      <p:cViewPr varScale="1">
        <p:scale>
          <a:sx n="134" d="100"/>
          <a:sy n="134" d="100"/>
        </p:scale>
        <p:origin x="-11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C79FBA77-1962-4E47-8AB7-9C37B99B6672}" type="datetimeFigureOut">
              <a:rPr lang="he-IL"/>
              <a:pPr>
                <a:defRPr/>
              </a:pPr>
              <a:t>כ"א/תמוז/תשע"ה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8B4947A0-196A-4262-8992-C964E81E85B8}" type="slidenum">
              <a:rPr lang="he-IL"/>
              <a:pPr>
                <a:defRPr/>
              </a:pPr>
              <a:t>‹#›</a:t>
            </a:fld>
            <a:endParaRPr lang="he-IL"/>
          </a:p>
        </p:txBody>
      </p:sp>
    </p:spTree>
    <p:extLst>
      <p:ext uri="{BB962C8B-B14F-4D97-AF65-F5344CB8AC3E}">
        <p14:creationId xmlns:p14="http://schemas.microsoft.com/office/powerpoint/2010/main" val="270530984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BEB54-D2CB-45CE-92AE-CE77EEF35E6E}" type="slidenum">
              <a:rPr lang="ar-SA" smtClean="0"/>
              <a:pPr fontAlgn="base">
                <a:spcBef>
                  <a:spcPct val="0"/>
                </a:spcBef>
                <a:spcAft>
                  <a:spcPct val="0"/>
                </a:spcAft>
                <a:defRPr/>
              </a:pPr>
              <a:t>1</a:t>
            </a:fld>
            <a:endParaRPr lang="he-IL" smtClean="0"/>
          </a:p>
        </p:txBody>
      </p:sp>
    </p:spTree>
    <p:extLst>
      <p:ext uri="{BB962C8B-B14F-4D97-AF65-F5344CB8AC3E}">
        <p14:creationId xmlns:p14="http://schemas.microsoft.com/office/powerpoint/2010/main" val="8913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B7F77222-6B73-4BEE-B363-77539E09886B}" type="slidenum">
              <a:rPr lang="he-IL"/>
              <a:pPr>
                <a:defRPr/>
              </a:pPr>
              <a:t>‹#›</a:t>
            </a:fld>
            <a:endParaRPr lang="he-IL" dirty="0"/>
          </a:p>
        </p:txBody>
      </p:sp>
    </p:spTree>
    <p:extLst>
      <p:ext uri="{BB962C8B-B14F-4D97-AF65-F5344CB8AC3E}">
        <p14:creationId xmlns:p14="http://schemas.microsoft.com/office/powerpoint/2010/main" val="29345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02F41979-723E-40B2-B857-9F5FD6001B07}" type="slidenum">
              <a:rPr lang="he-IL"/>
              <a:pPr>
                <a:defRPr/>
              </a:pPr>
              <a:t>‹#›</a:t>
            </a:fld>
            <a:endParaRPr lang="he-IL" dirty="0"/>
          </a:p>
        </p:txBody>
      </p:sp>
    </p:spTree>
    <p:extLst>
      <p:ext uri="{BB962C8B-B14F-4D97-AF65-F5344CB8AC3E}">
        <p14:creationId xmlns:p14="http://schemas.microsoft.com/office/powerpoint/2010/main" val="85961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pPr>
              <a:defRPr/>
            </a:pPr>
            <a:fld id="{D33E4CB5-25F0-4D39-842B-1BDAE15C270C}" type="datetimeFigureOut">
              <a:rPr lang="he-IL"/>
              <a:pPr>
                <a:defRPr/>
              </a:pPr>
              <a:t>כ"א/תמוז/תשע"ה</a:t>
            </a:fld>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4"/>
          <p:cNvSpPr>
            <a:spLocks noGrp="1"/>
          </p:cNvSpPr>
          <p:nvPr>
            <p:ph type="sldNum" sz="quarter" idx="12"/>
          </p:nvPr>
        </p:nvSpPr>
        <p:spPr/>
        <p:txBody>
          <a:bodyPr/>
          <a:lstStyle>
            <a:lvl1pPr>
              <a:defRPr/>
            </a:lvl1pPr>
          </a:lstStyle>
          <a:p>
            <a:pPr>
              <a:defRPr/>
            </a:pPr>
            <a:fld id="{B248B8C5-2EFE-4818-A305-90BEA5C80ABB}" type="slidenum">
              <a:rPr lang="he-IL"/>
              <a:pPr>
                <a:defRPr/>
              </a:pPr>
              <a:t>‹#›</a:t>
            </a:fld>
            <a:endParaRPr lang="he-IL"/>
          </a:p>
        </p:txBody>
      </p:sp>
    </p:spTree>
    <p:extLst>
      <p:ext uri="{BB962C8B-B14F-4D97-AF65-F5344CB8AC3E}">
        <p14:creationId xmlns:p14="http://schemas.microsoft.com/office/powerpoint/2010/main" val="135279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8CB0DA6-EE22-48BD-9BCF-10356A30ADB9}" type="datetimeFigureOut">
              <a:rPr lang="he-IL"/>
              <a:pPr>
                <a:defRPr/>
              </a:pPr>
              <a:t>כ"א/תמוז/תשע"ה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F723D14-1DC1-42B7-BAB0-8DCEA5E7F6AB}" type="slidenum">
              <a:rPr lang="he-IL"/>
              <a:pPr>
                <a:defRPr/>
              </a:pPr>
              <a:t>‹#›</a:t>
            </a:fld>
            <a:endParaRPr lang="he-IL"/>
          </a:p>
        </p:txBody>
      </p:sp>
    </p:spTree>
    <p:extLst>
      <p:ext uri="{BB962C8B-B14F-4D97-AF65-F5344CB8AC3E}">
        <p14:creationId xmlns:p14="http://schemas.microsoft.com/office/powerpoint/2010/main" val="147089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366713" y="6643688"/>
            <a:ext cx="2133600" cy="285750"/>
          </a:xfrm>
          <a:prstGeom prst="rect">
            <a:avLst/>
          </a:prstGeom>
        </p:spPr>
        <p:txBody>
          <a:bodyPr/>
          <a:lstStyle>
            <a:lvl1pPr algn="l" rtl="0">
              <a:defRPr sz="1200">
                <a:solidFill>
                  <a:schemeClr val="bg2">
                    <a:lumMod val="65000"/>
                  </a:schemeClr>
                </a:solidFill>
              </a:defRPr>
            </a:lvl1pPr>
          </a:lstStyle>
          <a:p>
            <a:pPr>
              <a:defRPr/>
            </a:pPr>
            <a:fld id="{31CB169B-7703-433F-8027-118262FF1BD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747" r:id="rId1"/>
    <p:sldLayoutId id="2147483746" r:id="rId2"/>
    <p:sldLayoutId id="2147483748" r:id="rId3"/>
    <p:sldLayoutId id="2147483749" r:id="rId4"/>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Arial" pitchFamily="34" charset="0"/>
          <a:cs typeface="Arial" pitchFamily="34" charset="0"/>
        </a:defRPr>
      </a:lvl2pPr>
      <a:lvl3pPr algn="ctr" rtl="1" eaLnBrk="0" fontAlgn="base" hangingPunct="0">
        <a:spcBef>
          <a:spcPct val="0"/>
        </a:spcBef>
        <a:spcAft>
          <a:spcPct val="0"/>
        </a:spcAft>
        <a:defRPr sz="4400">
          <a:solidFill>
            <a:schemeClr val="tx1"/>
          </a:solidFill>
          <a:latin typeface="Arial" pitchFamily="34" charset="0"/>
          <a:cs typeface="Arial" pitchFamily="34" charset="0"/>
        </a:defRPr>
      </a:lvl3pPr>
      <a:lvl4pPr algn="ctr" rtl="1" eaLnBrk="0" fontAlgn="base" hangingPunct="0">
        <a:spcBef>
          <a:spcPct val="0"/>
        </a:spcBef>
        <a:spcAft>
          <a:spcPct val="0"/>
        </a:spcAft>
        <a:defRPr sz="4400">
          <a:solidFill>
            <a:schemeClr val="tx1"/>
          </a:solidFill>
          <a:latin typeface="Arial" pitchFamily="34" charset="0"/>
          <a:cs typeface="Arial" pitchFamily="34" charset="0"/>
        </a:defRPr>
      </a:lvl4pPr>
      <a:lvl5pPr algn="ct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1" fontAlgn="base">
        <a:spcBef>
          <a:spcPct val="0"/>
        </a:spcBef>
        <a:spcAft>
          <a:spcPct val="0"/>
        </a:spcAft>
        <a:defRPr sz="4400">
          <a:solidFill>
            <a:schemeClr val="tx1"/>
          </a:solidFill>
          <a:latin typeface="Arial" pitchFamily="34" charset="0"/>
          <a:cs typeface="Arial" pitchFamily="34" charset="0"/>
        </a:defRPr>
      </a:lvl6pPr>
      <a:lvl7pPr marL="914400" algn="ctr" rtl="1" fontAlgn="base">
        <a:spcBef>
          <a:spcPct val="0"/>
        </a:spcBef>
        <a:spcAft>
          <a:spcPct val="0"/>
        </a:spcAft>
        <a:defRPr sz="4400">
          <a:solidFill>
            <a:schemeClr val="tx1"/>
          </a:solidFill>
          <a:latin typeface="Arial" pitchFamily="34" charset="0"/>
          <a:cs typeface="Arial" pitchFamily="34" charset="0"/>
        </a:defRPr>
      </a:lvl7pPr>
      <a:lvl8pPr marL="1371600" algn="ctr" rtl="1" fontAlgn="base">
        <a:spcBef>
          <a:spcPct val="0"/>
        </a:spcBef>
        <a:spcAft>
          <a:spcPct val="0"/>
        </a:spcAft>
        <a:defRPr sz="4400">
          <a:solidFill>
            <a:schemeClr val="tx1"/>
          </a:solidFill>
          <a:latin typeface="Arial" pitchFamily="34" charset="0"/>
          <a:cs typeface="Arial" pitchFamily="34" charset="0"/>
        </a:defRPr>
      </a:lvl8pPr>
      <a:lvl9pPr marL="1828800" algn="ctr"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85813" y="357188"/>
            <a:ext cx="8162925" cy="1108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sz="6600" b="1" dirty="0">
              <a:solidFill>
                <a:srgbClr val="1D4C72"/>
              </a:solidFill>
              <a:latin typeface="+mn-lt"/>
              <a:cs typeface="+mn-cs"/>
            </a:endParaRPr>
          </a:p>
        </p:txBody>
      </p:sp>
      <p:sp>
        <p:nvSpPr>
          <p:cNvPr id="6" name="TextBox 5"/>
          <p:cNvSpPr txBox="1"/>
          <p:nvPr/>
        </p:nvSpPr>
        <p:spPr>
          <a:xfrm>
            <a:off x="376238" y="1268760"/>
            <a:ext cx="8553450" cy="646331"/>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3600" b="1" dirty="0" smtClean="0">
                <a:solidFill>
                  <a:srgbClr val="FF6600"/>
                </a:solidFill>
                <a:latin typeface="+mn-lt"/>
                <a:cs typeface="+mn-cs"/>
              </a:rPr>
              <a:t>אנרגיה וקצב תגובה </a:t>
            </a:r>
            <a:r>
              <a:rPr lang="en-US" sz="3600" b="1" dirty="0" smtClean="0">
                <a:solidFill>
                  <a:srgbClr val="FF6600"/>
                </a:solidFill>
                <a:latin typeface="+mn-lt"/>
                <a:cs typeface="+mn-cs"/>
              </a:rPr>
              <a:t>70%</a:t>
            </a:r>
            <a:endParaRPr lang="he-IL" sz="2400" b="1" dirty="0">
              <a:solidFill>
                <a:srgbClr val="FF6600"/>
              </a:solidFill>
              <a:latin typeface="+mn-lt"/>
              <a:cs typeface="+mn-cs"/>
            </a:endParaRPr>
          </a:p>
        </p:txBody>
      </p:sp>
      <p:sp>
        <p:nvSpPr>
          <p:cNvPr id="7" name="כותרת 6"/>
          <p:cNvSpPr>
            <a:spLocks noGrp="1"/>
          </p:cNvSpPr>
          <p:nvPr>
            <p:ph type="ctrTitle"/>
          </p:nvPr>
        </p:nvSpPr>
        <p:spPr>
          <a:xfrm>
            <a:off x="107504" y="433288"/>
            <a:ext cx="8857109" cy="979488"/>
          </a:xfrm>
        </p:spPr>
        <p:txBody>
          <a:bodyPr/>
          <a:lstStyle/>
          <a:p>
            <a:pPr algn="r">
              <a:defRPr/>
            </a:pPr>
            <a:r>
              <a:rPr lang="he-IL" sz="4000" b="1" dirty="0" smtClean="0">
                <a:solidFill>
                  <a:srgbClr val="1D4C72"/>
                </a:solidFill>
              </a:rPr>
              <a:t>בגרות בכימיה, תשע"ה</a:t>
            </a:r>
            <a:endParaRPr lang="he-IL" sz="4000" b="1" dirty="0">
              <a:solidFill>
                <a:srgbClr val="1D4C72"/>
              </a:solidFill>
            </a:endParaRPr>
          </a:p>
        </p:txBody>
      </p:sp>
      <p:cxnSp>
        <p:nvCxnSpPr>
          <p:cNvPr id="8" name="Straight Connector 7"/>
          <p:cNvCxnSpPr/>
          <p:nvPr/>
        </p:nvCxnSpPr>
        <p:spPr>
          <a:xfrm>
            <a:off x="376238" y="1239838"/>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5" y="2441725"/>
            <a:ext cx="6048671" cy="4049110"/>
          </a:xfrm>
          <a:prstGeom prst="rect">
            <a:avLst/>
          </a:prstGeom>
        </p:spPr>
      </p:pic>
      <p:sp>
        <p:nvSpPr>
          <p:cNvPr id="10" name="Rectangle 9"/>
          <p:cNvSpPr/>
          <p:nvPr/>
        </p:nvSpPr>
        <p:spPr>
          <a:xfrm>
            <a:off x="1115616" y="6217567"/>
            <a:ext cx="2143536" cy="307777"/>
          </a:xfrm>
          <a:prstGeom prst="rect">
            <a:avLst/>
          </a:prstGeom>
        </p:spPr>
        <p:txBody>
          <a:bodyPr wrap="none">
            <a:spAutoFit/>
          </a:bodyPr>
          <a:lstStyle/>
          <a:p>
            <a:r>
              <a:rPr lang="en-US" sz="1400" dirty="0">
                <a:solidFill>
                  <a:schemeClr val="bg1"/>
                </a:solidFill>
              </a:rPr>
              <a:t>By </a:t>
            </a:r>
            <a:r>
              <a:rPr lang="en-US" sz="1400" b="1" dirty="0" err="1" smtClean="0">
                <a:solidFill>
                  <a:schemeClr val="bg1"/>
                </a:solidFill>
              </a:rPr>
              <a:t>kconnors</a:t>
            </a:r>
            <a:r>
              <a:rPr lang="en-US" sz="1400" b="1" dirty="0" smtClean="0">
                <a:solidFill>
                  <a:schemeClr val="bg1"/>
                </a:solidFill>
              </a:rPr>
              <a:t>/</a:t>
            </a:r>
            <a:r>
              <a:rPr lang="en-US" sz="1400" b="1" dirty="0" err="1" smtClean="0">
                <a:solidFill>
                  <a:schemeClr val="bg1"/>
                </a:solidFill>
              </a:rPr>
              <a:t>MrgueFile</a:t>
            </a:r>
            <a:endParaRPr lang="en-US" sz="1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שאלה 1ג</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10</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52000"/>
                    </a14:imgEffect>
                  </a14:imgLayer>
                </a14:imgProps>
              </a:ext>
              <a:ext uri="{28A0092B-C50C-407E-A947-70E740481C1C}">
                <a14:useLocalDpi xmlns:a14="http://schemas.microsoft.com/office/drawing/2010/main" val="0"/>
              </a:ext>
            </a:extLst>
          </a:blip>
          <a:stretch>
            <a:fillRect/>
          </a:stretch>
        </p:blipFill>
        <p:spPr>
          <a:xfrm rot="10800000">
            <a:off x="1763688" y="836712"/>
            <a:ext cx="6840562" cy="964018"/>
          </a:xfrm>
          <a:prstGeom prst="rect">
            <a:avLst/>
          </a:prstGeom>
        </p:spPr>
      </p:pic>
    </p:spTree>
    <p:extLst>
      <p:ext uri="{BB962C8B-B14F-4D97-AF65-F5344CB8AC3E}">
        <p14:creationId xmlns:p14="http://schemas.microsoft.com/office/powerpoint/2010/main" val="209973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9552" y="2204864"/>
            <a:ext cx="8196262" cy="237626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200000"/>
              </a:lnSpc>
              <a:spcBef>
                <a:spcPts val="0"/>
              </a:spcBef>
              <a:spcAft>
                <a:spcPts val="0"/>
              </a:spcAft>
              <a:defRPr/>
            </a:pPr>
            <a:r>
              <a:rPr lang="he-IL" b="1" dirty="0">
                <a:solidFill>
                  <a:schemeClr val="tx1"/>
                </a:solidFill>
              </a:rPr>
              <a:t>תשובה:</a:t>
            </a:r>
          </a:p>
          <a:p>
            <a:pPr fontAlgn="auto">
              <a:lnSpc>
                <a:spcPct val="200000"/>
              </a:lnSpc>
              <a:spcBef>
                <a:spcPts val="0"/>
              </a:spcBef>
              <a:spcAft>
                <a:spcPts val="0"/>
              </a:spcAft>
              <a:defRPr/>
            </a:pPr>
            <a:r>
              <a:rPr lang="he-IL" dirty="0" smtClean="0">
                <a:solidFill>
                  <a:schemeClr val="tx1"/>
                </a:solidFill>
              </a:rPr>
              <a:t>תפקיד הזרז הוא לשנות את מנגנון התגובה כך שלמנגנון המתרחש בנוכחותו תהיה אנרגיית שיפעול נמוכה יותר. ליותר חלקיקים תהיה מספיק אנרגיה ליצור תצמיד משופעל בטמפרטורה נתונה ולכן התגובה תתרחש מהר יותר.</a:t>
            </a:r>
            <a:endParaRPr lang="he-IL" dirty="0">
              <a:solidFill>
                <a:schemeClr val="tx1">
                  <a:lumMod val="65000"/>
                  <a:lumOff val="35000"/>
                </a:schemeClr>
              </a:solidFill>
            </a:endParaRPr>
          </a:p>
        </p:txBody>
      </p:sp>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תשובה לשאלה 1ג</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11</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52000"/>
                    </a14:imgEffect>
                  </a14:imgLayer>
                </a14:imgProps>
              </a:ext>
              <a:ext uri="{28A0092B-C50C-407E-A947-70E740481C1C}">
                <a14:useLocalDpi xmlns:a14="http://schemas.microsoft.com/office/drawing/2010/main" val="0"/>
              </a:ext>
            </a:extLst>
          </a:blip>
          <a:stretch>
            <a:fillRect/>
          </a:stretch>
        </p:blipFill>
        <p:spPr>
          <a:xfrm rot="10800000">
            <a:off x="1763688" y="836712"/>
            <a:ext cx="6840562" cy="964018"/>
          </a:xfrm>
          <a:prstGeom prst="rect">
            <a:avLst/>
          </a:prstGeom>
        </p:spPr>
      </p:pic>
    </p:spTree>
    <p:extLst>
      <p:ext uri="{BB962C8B-B14F-4D97-AF65-F5344CB8AC3E}">
        <p14:creationId xmlns:p14="http://schemas.microsoft.com/office/powerpoint/2010/main" val="1903437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שאלה 1ג- המשך</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12</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brightnessContrast contrast="61000"/>
                    </a14:imgEffect>
                  </a14:imgLayer>
                </a14:imgProps>
              </a:ext>
              <a:ext uri="{28A0092B-C50C-407E-A947-70E740481C1C}">
                <a14:useLocalDpi xmlns:a14="http://schemas.microsoft.com/office/drawing/2010/main" val="0"/>
              </a:ext>
            </a:extLst>
          </a:blip>
          <a:stretch>
            <a:fillRect/>
          </a:stretch>
        </p:blipFill>
        <p:spPr>
          <a:xfrm rot="10800000">
            <a:off x="1547664" y="692696"/>
            <a:ext cx="7163800" cy="4191585"/>
          </a:xfrm>
          <a:prstGeom prst="rect">
            <a:avLst/>
          </a:prstGeom>
        </p:spPr>
      </p:pic>
    </p:spTree>
    <p:extLst>
      <p:ext uri="{BB962C8B-B14F-4D97-AF65-F5344CB8AC3E}">
        <p14:creationId xmlns:p14="http://schemas.microsoft.com/office/powerpoint/2010/main" val="20997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7988" y="4945598"/>
            <a:ext cx="8196262" cy="165175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defRPr/>
            </a:pPr>
            <a:r>
              <a:rPr lang="he-IL" b="1" dirty="0">
                <a:solidFill>
                  <a:schemeClr val="tx1"/>
                </a:solidFill>
              </a:rPr>
              <a:t>תשובה:</a:t>
            </a:r>
          </a:p>
          <a:p>
            <a:pPr fontAlgn="auto">
              <a:lnSpc>
                <a:spcPct val="150000"/>
              </a:lnSpc>
              <a:spcBef>
                <a:spcPts val="0"/>
              </a:spcBef>
              <a:spcAft>
                <a:spcPts val="0"/>
              </a:spcAft>
              <a:defRPr/>
            </a:pPr>
            <a:r>
              <a:rPr lang="en-US" dirty="0" smtClean="0">
                <a:solidFill>
                  <a:schemeClr val="tx1"/>
                </a:solidFill>
              </a:rPr>
              <a:t>4x3</a:t>
            </a:r>
            <a:r>
              <a:rPr lang="el-GR" dirty="0" smtClean="0">
                <a:solidFill>
                  <a:schemeClr val="tx1"/>
                </a:solidFill>
              </a:rPr>
              <a:t>Δ</a:t>
            </a:r>
            <a:r>
              <a:rPr lang="en-US" dirty="0" smtClean="0">
                <a:solidFill>
                  <a:schemeClr val="tx1"/>
                </a:solidFill>
              </a:rPr>
              <a:t>H</a:t>
            </a:r>
            <a:r>
              <a:rPr lang="en-US" baseline="30000" dirty="0" smtClean="0">
                <a:solidFill>
                  <a:schemeClr val="tx1"/>
                </a:solidFill>
              </a:rPr>
              <a:t>0</a:t>
            </a:r>
            <a:r>
              <a:rPr lang="en-US" baseline="-25000" dirty="0" smtClean="0">
                <a:solidFill>
                  <a:schemeClr val="tx1"/>
                </a:solidFill>
              </a:rPr>
              <a:t>N-H</a:t>
            </a:r>
            <a:r>
              <a:rPr lang="en-US" dirty="0" smtClean="0">
                <a:solidFill>
                  <a:schemeClr val="tx1"/>
                </a:solidFill>
              </a:rPr>
              <a:t> + 5</a:t>
            </a:r>
            <a:r>
              <a:rPr lang="el-GR" dirty="0">
                <a:solidFill>
                  <a:schemeClr val="tx1"/>
                </a:solidFill>
              </a:rPr>
              <a:t>Δ</a:t>
            </a:r>
            <a:r>
              <a:rPr lang="en-US" dirty="0">
                <a:solidFill>
                  <a:schemeClr val="tx1"/>
                </a:solidFill>
              </a:rPr>
              <a:t>H</a:t>
            </a:r>
            <a:r>
              <a:rPr lang="en-US" baseline="30000" dirty="0">
                <a:solidFill>
                  <a:schemeClr val="tx1"/>
                </a:solidFill>
              </a:rPr>
              <a:t>0</a:t>
            </a:r>
            <a:r>
              <a:rPr lang="en-US" baseline="-25000" dirty="0" smtClean="0">
                <a:solidFill>
                  <a:schemeClr val="tx1"/>
                </a:solidFill>
              </a:rPr>
              <a:t>O=O</a:t>
            </a:r>
            <a:r>
              <a:rPr lang="en-US" dirty="0" smtClean="0">
                <a:solidFill>
                  <a:schemeClr val="tx1"/>
                </a:solidFill>
              </a:rPr>
              <a:t> – (4</a:t>
            </a:r>
            <a:r>
              <a:rPr lang="el-GR" dirty="0">
                <a:solidFill>
                  <a:schemeClr val="tx1"/>
                </a:solidFill>
              </a:rPr>
              <a:t>Δ</a:t>
            </a:r>
            <a:r>
              <a:rPr lang="en-US" dirty="0">
                <a:solidFill>
                  <a:schemeClr val="tx1"/>
                </a:solidFill>
              </a:rPr>
              <a:t>H</a:t>
            </a:r>
            <a:r>
              <a:rPr lang="en-US" baseline="30000" dirty="0">
                <a:solidFill>
                  <a:schemeClr val="tx1"/>
                </a:solidFill>
              </a:rPr>
              <a:t>0</a:t>
            </a:r>
            <a:r>
              <a:rPr lang="en-US" baseline="-25000" dirty="0" smtClean="0">
                <a:solidFill>
                  <a:schemeClr val="tx1"/>
                </a:solidFill>
              </a:rPr>
              <a:t>NO</a:t>
            </a:r>
            <a:r>
              <a:rPr lang="en-US" dirty="0" smtClean="0">
                <a:solidFill>
                  <a:schemeClr val="tx1"/>
                </a:solidFill>
              </a:rPr>
              <a:t> – 6x2</a:t>
            </a:r>
            <a:r>
              <a:rPr lang="el-GR" dirty="0">
                <a:solidFill>
                  <a:schemeClr val="tx1"/>
                </a:solidFill>
              </a:rPr>
              <a:t>Δ</a:t>
            </a:r>
            <a:r>
              <a:rPr lang="en-US" dirty="0" smtClean="0">
                <a:solidFill>
                  <a:schemeClr val="tx1"/>
                </a:solidFill>
              </a:rPr>
              <a:t>H</a:t>
            </a:r>
            <a:r>
              <a:rPr lang="en-US" baseline="30000" dirty="0" smtClean="0">
                <a:solidFill>
                  <a:schemeClr val="tx1"/>
                </a:solidFill>
              </a:rPr>
              <a:t>0</a:t>
            </a:r>
            <a:r>
              <a:rPr lang="en-US" baseline="-25000" dirty="0" smtClean="0">
                <a:solidFill>
                  <a:schemeClr val="tx1"/>
                </a:solidFill>
              </a:rPr>
              <a:t>O-H</a:t>
            </a:r>
            <a:r>
              <a:rPr lang="en-US" dirty="0" smtClean="0">
                <a:solidFill>
                  <a:schemeClr val="tx1"/>
                </a:solidFill>
              </a:rPr>
              <a:t>) = -902kj</a:t>
            </a:r>
          </a:p>
          <a:p>
            <a:pPr fontAlgn="auto">
              <a:lnSpc>
                <a:spcPct val="150000"/>
              </a:lnSpc>
              <a:spcBef>
                <a:spcPts val="0"/>
              </a:spcBef>
              <a:spcAft>
                <a:spcPts val="0"/>
              </a:spcAft>
              <a:defRPr/>
            </a:pPr>
            <a:r>
              <a:rPr lang="en-US" dirty="0" smtClean="0">
                <a:solidFill>
                  <a:schemeClr val="tx1"/>
                </a:solidFill>
              </a:rPr>
              <a:t>12x391 + 5x497 – (4NO + 12x463) = -902</a:t>
            </a:r>
          </a:p>
          <a:p>
            <a:pPr fontAlgn="auto">
              <a:lnSpc>
                <a:spcPct val="150000"/>
              </a:lnSpc>
              <a:spcBef>
                <a:spcPts val="0"/>
              </a:spcBef>
              <a:spcAft>
                <a:spcPts val="0"/>
              </a:spcAft>
              <a:defRPr/>
            </a:pPr>
            <a:r>
              <a:rPr lang="el-GR" dirty="0">
                <a:solidFill>
                  <a:schemeClr val="tx1"/>
                </a:solidFill>
              </a:rPr>
              <a:t>Δ</a:t>
            </a:r>
            <a:r>
              <a:rPr lang="en-US" dirty="0">
                <a:solidFill>
                  <a:schemeClr val="tx1"/>
                </a:solidFill>
              </a:rPr>
              <a:t>H</a:t>
            </a:r>
            <a:r>
              <a:rPr lang="en-US" baseline="30000" dirty="0">
                <a:solidFill>
                  <a:schemeClr val="tx1"/>
                </a:solidFill>
              </a:rPr>
              <a:t>0</a:t>
            </a:r>
            <a:r>
              <a:rPr lang="en-US" baseline="-25000" dirty="0" smtClean="0">
                <a:solidFill>
                  <a:schemeClr val="tx1"/>
                </a:solidFill>
              </a:rPr>
              <a:t>NO</a:t>
            </a:r>
            <a:r>
              <a:rPr lang="en-US" dirty="0" smtClean="0">
                <a:solidFill>
                  <a:schemeClr val="tx1"/>
                </a:solidFill>
              </a:rPr>
              <a:t> = </a:t>
            </a:r>
            <a:r>
              <a:rPr lang="en-US" b="1" dirty="0" smtClean="0">
                <a:solidFill>
                  <a:srgbClr val="FF6600"/>
                </a:solidFill>
              </a:rPr>
              <a:t>630kj/</a:t>
            </a:r>
            <a:r>
              <a:rPr lang="en-US" b="1" dirty="0" err="1" smtClean="0">
                <a:solidFill>
                  <a:srgbClr val="FF6600"/>
                </a:solidFill>
              </a:rPr>
              <a:t>mol</a:t>
            </a:r>
            <a:r>
              <a:rPr lang="en-US" b="1" dirty="0" smtClean="0">
                <a:solidFill>
                  <a:srgbClr val="FF6600"/>
                </a:solidFill>
              </a:rPr>
              <a:t>  </a:t>
            </a:r>
            <a:endParaRPr lang="he-IL" b="1" dirty="0">
              <a:solidFill>
                <a:srgbClr val="FF6600"/>
              </a:solidFill>
            </a:endParaRPr>
          </a:p>
        </p:txBody>
      </p:sp>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תשובה לשאלה 1ג- המשך</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13</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brightnessContrast contrast="59000"/>
                    </a14:imgEffect>
                  </a14:imgLayer>
                </a14:imgProps>
              </a:ext>
              <a:ext uri="{28A0092B-C50C-407E-A947-70E740481C1C}">
                <a14:useLocalDpi xmlns:a14="http://schemas.microsoft.com/office/drawing/2010/main" val="0"/>
              </a:ext>
            </a:extLst>
          </a:blip>
          <a:stretch>
            <a:fillRect/>
          </a:stretch>
        </p:blipFill>
        <p:spPr>
          <a:xfrm rot="10800000">
            <a:off x="1547664" y="692696"/>
            <a:ext cx="7163800" cy="4191585"/>
          </a:xfrm>
          <a:prstGeom prst="rect">
            <a:avLst/>
          </a:prstGeom>
        </p:spPr>
      </p:pic>
    </p:spTree>
    <p:extLst>
      <p:ext uri="{BB962C8B-B14F-4D97-AF65-F5344CB8AC3E}">
        <p14:creationId xmlns:p14="http://schemas.microsoft.com/office/powerpoint/2010/main" val="3982057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שאלה 1ד</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14</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76000"/>
                    </a14:imgEffect>
                  </a14:imgLayer>
                </a14:imgProps>
              </a:ext>
              <a:ext uri="{28A0092B-C50C-407E-A947-70E740481C1C}">
                <a14:useLocalDpi xmlns:a14="http://schemas.microsoft.com/office/drawing/2010/main" val="0"/>
              </a:ext>
            </a:extLst>
          </a:blip>
          <a:srcRect/>
          <a:stretch/>
        </p:blipFill>
        <p:spPr>
          <a:xfrm rot="10800000">
            <a:off x="1100674" y="692696"/>
            <a:ext cx="7516275" cy="2730988"/>
          </a:xfrm>
          <a:prstGeom prst="rect">
            <a:avLst/>
          </a:prstGeom>
        </p:spPr>
      </p:pic>
    </p:spTree>
    <p:extLst>
      <p:ext uri="{BB962C8B-B14F-4D97-AF65-F5344CB8AC3E}">
        <p14:creationId xmlns:p14="http://schemas.microsoft.com/office/powerpoint/2010/main" val="20997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0688" y="4437112"/>
            <a:ext cx="8196262" cy="222711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defRPr/>
            </a:pPr>
            <a:r>
              <a:rPr lang="he-IL" b="1" dirty="0">
                <a:solidFill>
                  <a:schemeClr val="tx1"/>
                </a:solidFill>
              </a:rPr>
              <a:t>תשובה:</a:t>
            </a:r>
          </a:p>
          <a:p>
            <a:pPr marL="400050" indent="-400050" fontAlgn="auto">
              <a:lnSpc>
                <a:spcPct val="150000"/>
              </a:lnSpc>
              <a:spcBef>
                <a:spcPts val="0"/>
              </a:spcBef>
              <a:spcAft>
                <a:spcPts val="0"/>
              </a:spcAft>
              <a:buAutoNum type="romanUcPeriod"/>
              <a:defRPr/>
            </a:pPr>
            <a:r>
              <a:rPr lang="he-IL" dirty="0" smtClean="0">
                <a:solidFill>
                  <a:schemeClr val="tx1"/>
                </a:solidFill>
              </a:rPr>
              <a:t>מעבר האנרגיה הוא מהמתכת לנוזל כי המתכת נמצאת בטמפרטורה גבוהה יותר מאשר החנקן הנוזל. אנרגיה עוברת מגוף הנמצא בטמפרטורה גבוהה לסביבה שלו הנמצאת בטמפרטורה נמוכה יותר עד שהטמפרטורות משתוות.</a:t>
            </a:r>
          </a:p>
        </p:txBody>
      </p:sp>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תשובה לשאלה 1ד</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15</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descr="Screen Clippi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76000"/>
                    </a14:imgEffect>
                  </a14:imgLayer>
                </a14:imgProps>
              </a:ext>
              <a:ext uri="{28A0092B-C50C-407E-A947-70E740481C1C}">
                <a14:useLocalDpi xmlns:a14="http://schemas.microsoft.com/office/drawing/2010/main" val="0"/>
              </a:ext>
            </a:extLst>
          </a:blip>
          <a:srcRect/>
          <a:stretch/>
        </p:blipFill>
        <p:spPr>
          <a:xfrm rot="10800000">
            <a:off x="1100674" y="692696"/>
            <a:ext cx="7516275" cy="2730988"/>
          </a:xfrm>
          <a:prstGeom prst="rect">
            <a:avLst/>
          </a:prstGeom>
        </p:spPr>
      </p:pic>
    </p:spTree>
    <p:extLst>
      <p:ext uri="{BB962C8B-B14F-4D97-AF65-F5344CB8AC3E}">
        <p14:creationId xmlns:p14="http://schemas.microsoft.com/office/powerpoint/2010/main" val="408256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שאלה</a:t>
            </a:r>
            <a:r>
              <a:rPr lang="en-US" sz="2000" b="1" dirty="0" smtClean="0">
                <a:solidFill>
                  <a:srgbClr val="FF6600"/>
                </a:solidFill>
              </a:rPr>
              <a:t> </a:t>
            </a:r>
            <a:r>
              <a:rPr lang="he-IL" sz="2000" b="1" dirty="0" smtClean="0">
                <a:solidFill>
                  <a:srgbClr val="FF6600"/>
                </a:solidFill>
              </a:rPr>
              <a:t>1 – אנרגיה ודינמיקה 1</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2</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55000"/>
                    </a14:imgEffect>
                  </a14:imgLayer>
                </a14:imgProps>
              </a:ext>
              <a:ext uri="{28A0092B-C50C-407E-A947-70E740481C1C}">
                <a14:useLocalDpi xmlns:a14="http://schemas.microsoft.com/office/drawing/2010/main" val="0"/>
              </a:ext>
            </a:extLst>
          </a:blip>
          <a:stretch>
            <a:fillRect/>
          </a:stretch>
        </p:blipFill>
        <p:spPr>
          <a:xfrm rot="10800000">
            <a:off x="326578" y="692695"/>
            <a:ext cx="8268146" cy="1944216"/>
          </a:xfrm>
          <a:prstGeom prst="rect">
            <a:avLst/>
          </a:prstGeom>
        </p:spPr>
      </p:pic>
    </p:spTree>
    <p:extLst>
      <p:ext uri="{BB962C8B-B14F-4D97-AF65-F5344CB8AC3E}">
        <p14:creationId xmlns:p14="http://schemas.microsoft.com/office/powerpoint/2010/main" val="209973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7988" y="2999519"/>
            <a:ext cx="8196262" cy="24431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defRPr/>
            </a:pPr>
            <a:r>
              <a:rPr lang="he-IL" b="1" dirty="0">
                <a:solidFill>
                  <a:schemeClr val="tx1"/>
                </a:solidFill>
              </a:rPr>
              <a:t>תשובה:</a:t>
            </a:r>
          </a:p>
          <a:p>
            <a:pPr fontAlgn="auto">
              <a:lnSpc>
                <a:spcPct val="150000"/>
              </a:lnSpc>
              <a:spcBef>
                <a:spcPts val="0"/>
              </a:spcBef>
              <a:spcAft>
                <a:spcPts val="0"/>
              </a:spcAft>
              <a:defRPr/>
            </a:pPr>
            <a:r>
              <a:rPr lang="he-IL" dirty="0" smtClean="0">
                <a:solidFill>
                  <a:schemeClr val="tx1"/>
                </a:solidFill>
              </a:rPr>
              <a:t>במהלך החימום מועברת אנרגיה לחלקיקי הזהב כתוצאה מכך גוברת התנועה של כל החלקיקים. במוצק עוצמת התנודות עולה וכך גם האנרגיה הקינטית של כל האטומים. כשאנרגיה הקינטית של כל החלקיקים גדלה גדלה גם האנרגיה הקינטית הממוצעת שלהם.</a:t>
            </a:r>
            <a:endParaRPr lang="he-IL" dirty="0">
              <a:solidFill>
                <a:schemeClr val="tx1">
                  <a:lumMod val="65000"/>
                  <a:lumOff val="35000"/>
                </a:schemeClr>
              </a:solidFill>
            </a:endParaRPr>
          </a:p>
        </p:txBody>
      </p:sp>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תשובה לשאלה</a:t>
            </a:r>
            <a:r>
              <a:rPr lang="en-US" sz="2000" b="1" dirty="0" smtClean="0">
                <a:solidFill>
                  <a:srgbClr val="FF6600"/>
                </a:solidFill>
              </a:rPr>
              <a:t> </a:t>
            </a:r>
            <a:r>
              <a:rPr lang="he-IL" sz="2000" b="1" dirty="0" smtClean="0">
                <a:solidFill>
                  <a:srgbClr val="FF6600"/>
                </a:solidFill>
              </a:rPr>
              <a:t>1 </a:t>
            </a:r>
            <a:r>
              <a:rPr lang="he-IL" sz="2000" b="1" dirty="0">
                <a:solidFill>
                  <a:srgbClr val="FF6600"/>
                </a:solidFill>
              </a:rPr>
              <a:t>א</a:t>
            </a:r>
            <a:endParaRPr lang="he-IL" sz="2000" b="1" dirty="0" smtClean="0">
              <a:solidFill>
                <a:srgbClr val="FF6600"/>
              </a:solidFill>
            </a:endParaRP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3</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55000"/>
                    </a14:imgEffect>
                  </a14:imgLayer>
                </a14:imgProps>
              </a:ext>
              <a:ext uri="{28A0092B-C50C-407E-A947-70E740481C1C}">
                <a14:useLocalDpi xmlns:a14="http://schemas.microsoft.com/office/drawing/2010/main" val="0"/>
              </a:ext>
            </a:extLst>
          </a:blip>
          <a:stretch>
            <a:fillRect/>
          </a:stretch>
        </p:blipFill>
        <p:spPr>
          <a:xfrm rot="10800000">
            <a:off x="326578" y="692695"/>
            <a:ext cx="8268146" cy="1944216"/>
          </a:xfrm>
          <a:prstGeom prst="rect">
            <a:avLst/>
          </a:prstGeom>
        </p:spPr>
      </p:pic>
    </p:spTree>
    <p:extLst>
      <p:ext uri="{BB962C8B-B14F-4D97-AF65-F5344CB8AC3E}">
        <p14:creationId xmlns:p14="http://schemas.microsoft.com/office/powerpoint/2010/main" val="27797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שאלה 1א- המשך</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4</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63000"/>
                    </a14:imgEffect>
                  </a14:imgLayer>
                </a14:imgProps>
              </a:ext>
              <a:ext uri="{28A0092B-C50C-407E-A947-70E740481C1C}">
                <a14:useLocalDpi xmlns:a14="http://schemas.microsoft.com/office/drawing/2010/main" val="0"/>
              </a:ext>
            </a:extLst>
          </a:blip>
          <a:stretch>
            <a:fillRect/>
          </a:stretch>
        </p:blipFill>
        <p:spPr>
          <a:xfrm rot="10800000">
            <a:off x="1403647" y="620688"/>
            <a:ext cx="7233493" cy="36005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7988" y="4509120"/>
            <a:ext cx="8196262" cy="186707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defRPr/>
            </a:pPr>
            <a:r>
              <a:rPr lang="he-IL" b="1" dirty="0">
                <a:solidFill>
                  <a:schemeClr val="tx1"/>
                </a:solidFill>
              </a:rPr>
              <a:t>תשובה:</a:t>
            </a:r>
          </a:p>
          <a:p>
            <a:pPr fontAlgn="auto">
              <a:lnSpc>
                <a:spcPct val="150000"/>
              </a:lnSpc>
              <a:spcBef>
                <a:spcPts val="0"/>
              </a:spcBef>
              <a:spcAft>
                <a:spcPts val="0"/>
              </a:spcAft>
              <a:defRPr/>
            </a:pPr>
            <a:r>
              <a:rPr lang="he-IL" dirty="0" smtClean="0">
                <a:solidFill>
                  <a:schemeClr val="tx1"/>
                </a:solidFill>
              </a:rPr>
              <a:t>גרף </a:t>
            </a:r>
            <a:r>
              <a:rPr lang="en-US" dirty="0" smtClean="0">
                <a:solidFill>
                  <a:schemeClr val="tx1"/>
                </a:solidFill>
              </a:rPr>
              <a:t>I</a:t>
            </a:r>
            <a:r>
              <a:rPr lang="he-IL" dirty="0" smtClean="0">
                <a:solidFill>
                  <a:schemeClr val="tx1"/>
                </a:solidFill>
              </a:rPr>
              <a:t>. לנוזל אנרגיה פנימית גבוהה יותר מאשר למוצק כי במעבר ממוצק לנוזל הושקעה אנרגיה לניתוק חלק מהקשרים בין האטומים במתכת.</a:t>
            </a:r>
            <a:endParaRPr lang="he-IL" dirty="0">
              <a:solidFill>
                <a:schemeClr val="tx1">
                  <a:lumMod val="65000"/>
                  <a:lumOff val="35000"/>
                </a:schemeClr>
              </a:solidFill>
            </a:endParaRPr>
          </a:p>
        </p:txBody>
      </p:sp>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תשובה לשאלה 1א- המשך</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5</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63000"/>
                    </a14:imgEffect>
                  </a14:imgLayer>
                </a14:imgProps>
              </a:ext>
              <a:ext uri="{28A0092B-C50C-407E-A947-70E740481C1C}">
                <a14:useLocalDpi xmlns:a14="http://schemas.microsoft.com/office/drawing/2010/main" val="0"/>
              </a:ext>
            </a:extLst>
          </a:blip>
          <a:stretch>
            <a:fillRect/>
          </a:stretch>
        </p:blipFill>
        <p:spPr>
          <a:xfrm rot="10800000">
            <a:off x="1403647" y="620688"/>
            <a:ext cx="7233493" cy="3600528"/>
          </a:xfrm>
          <a:prstGeom prst="rect">
            <a:avLst/>
          </a:prstGeom>
        </p:spPr>
      </p:pic>
    </p:spTree>
    <p:extLst>
      <p:ext uri="{BB962C8B-B14F-4D97-AF65-F5344CB8AC3E}">
        <p14:creationId xmlns:p14="http://schemas.microsoft.com/office/powerpoint/2010/main" val="1095665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שאלה 1ב</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6</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54000"/>
                    </a14:imgEffect>
                  </a14:imgLayer>
                </a14:imgProps>
              </a:ext>
              <a:ext uri="{28A0092B-C50C-407E-A947-70E740481C1C}">
                <a14:useLocalDpi xmlns:a14="http://schemas.microsoft.com/office/drawing/2010/main" val="0"/>
              </a:ext>
            </a:extLst>
          </a:blip>
          <a:srcRect/>
          <a:stretch/>
        </p:blipFill>
        <p:spPr>
          <a:xfrm rot="10800000">
            <a:off x="982020" y="663845"/>
            <a:ext cx="7621064" cy="1917430"/>
          </a:xfrm>
          <a:prstGeom prst="rect">
            <a:avLst/>
          </a:prstGeom>
        </p:spPr>
      </p:pic>
    </p:spTree>
    <p:extLst>
      <p:ext uri="{BB962C8B-B14F-4D97-AF65-F5344CB8AC3E}">
        <p14:creationId xmlns:p14="http://schemas.microsoft.com/office/powerpoint/2010/main" val="20997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0054" y="3284984"/>
            <a:ext cx="8196262" cy="237113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200000"/>
              </a:lnSpc>
              <a:spcBef>
                <a:spcPts val="0"/>
              </a:spcBef>
              <a:spcAft>
                <a:spcPts val="0"/>
              </a:spcAft>
              <a:defRPr/>
            </a:pPr>
            <a:r>
              <a:rPr lang="he-IL" b="1" dirty="0">
                <a:solidFill>
                  <a:schemeClr val="tx1"/>
                </a:solidFill>
              </a:rPr>
              <a:t>תשובה:</a:t>
            </a:r>
          </a:p>
          <a:p>
            <a:pPr fontAlgn="auto">
              <a:lnSpc>
                <a:spcPct val="200000"/>
              </a:lnSpc>
              <a:spcBef>
                <a:spcPts val="0"/>
              </a:spcBef>
              <a:spcAft>
                <a:spcPts val="0"/>
              </a:spcAft>
              <a:defRPr/>
            </a:pPr>
            <a:r>
              <a:rPr lang="he-IL" dirty="0" smtClean="0">
                <a:solidFill>
                  <a:schemeClr val="tx1"/>
                </a:solidFill>
              </a:rPr>
              <a:t>לפי הניסוח של התגובה</a:t>
            </a:r>
            <a:r>
              <a:rPr lang="he-IL" dirty="0">
                <a:solidFill>
                  <a:schemeClr val="tx1"/>
                </a:solidFill>
              </a:rPr>
              <a:t>,</a:t>
            </a:r>
            <a:r>
              <a:rPr lang="he-IL" dirty="0" smtClean="0">
                <a:solidFill>
                  <a:schemeClr val="tx1"/>
                </a:solidFill>
              </a:rPr>
              <a:t> 4 מול ליתיום פולטים</a:t>
            </a:r>
            <a:r>
              <a:rPr lang="en-US" dirty="0" smtClean="0">
                <a:solidFill>
                  <a:schemeClr val="tx1"/>
                </a:solidFill>
              </a:rPr>
              <a:t> </a:t>
            </a:r>
            <a:r>
              <a:rPr lang="he-IL" dirty="0" smtClean="0">
                <a:solidFill>
                  <a:schemeClr val="tx1"/>
                </a:solidFill>
              </a:rPr>
              <a:t> </a:t>
            </a:r>
            <a:r>
              <a:rPr lang="en-US" dirty="0" smtClean="0">
                <a:solidFill>
                  <a:schemeClr val="tx1"/>
                </a:solidFill>
              </a:rPr>
              <a:t>1191.6K.J</a:t>
            </a:r>
            <a:r>
              <a:rPr lang="he-IL" dirty="0" smtClean="0">
                <a:solidFill>
                  <a:schemeClr val="tx1"/>
                </a:solidFill>
              </a:rPr>
              <a:t>.</a:t>
            </a:r>
          </a:p>
          <a:p>
            <a:pPr fontAlgn="auto">
              <a:lnSpc>
                <a:spcPct val="200000"/>
              </a:lnSpc>
              <a:spcBef>
                <a:spcPts val="0"/>
              </a:spcBef>
              <a:spcAft>
                <a:spcPts val="0"/>
              </a:spcAft>
              <a:defRPr/>
            </a:pPr>
            <a:r>
              <a:rPr lang="he-IL" dirty="0" smtClean="0">
                <a:solidFill>
                  <a:schemeClr val="tx1"/>
                </a:solidFill>
              </a:rPr>
              <a:t>לכן 1 מול ליתיום יפלטו:   </a:t>
            </a:r>
            <a:r>
              <a:rPr lang="en-US" dirty="0" smtClean="0">
                <a:solidFill>
                  <a:schemeClr val="tx1"/>
                </a:solidFill>
              </a:rPr>
              <a:t>1191.6/4 = </a:t>
            </a:r>
            <a:r>
              <a:rPr lang="en-US" b="1" dirty="0" smtClean="0">
                <a:solidFill>
                  <a:srgbClr val="FF6600"/>
                </a:solidFill>
              </a:rPr>
              <a:t>297.9K.J</a:t>
            </a:r>
            <a:endParaRPr lang="he-IL" b="1" dirty="0">
              <a:solidFill>
                <a:srgbClr val="FF6600"/>
              </a:solidFill>
            </a:endParaRPr>
          </a:p>
        </p:txBody>
      </p:sp>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תשובה לשאלה 1ב</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7</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54000"/>
                    </a14:imgEffect>
                  </a14:imgLayer>
                </a14:imgProps>
              </a:ext>
              <a:ext uri="{28A0092B-C50C-407E-A947-70E740481C1C}">
                <a14:useLocalDpi xmlns:a14="http://schemas.microsoft.com/office/drawing/2010/main" val="0"/>
              </a:ext>
            </a:extLst>
          </a:blip>
          <a:srcRect/>
          <a:stretch/>
        </p:blipFill>
        <p:spPr>
          <a:xfrm rot="10800000">
            <a:off x="982020" y="663845"/>
            <a:ext cx="7621064" cy="1917430"/>
          </a:xfrm>
          <a:prstGeom prst="rect">
            <a:avLst/>
          </a:prstGeom>
        </p:spPr>
      </p:pic>
    </p:spTree>
    <p:extLst>
      <p:ext uri="{BB962C8B-B14F-4D97-AF65-F5344CB8AC3E}">
        <p14:creationId xmlns:p14="http://schemas.microsoft.com/office/powerpoint/2010/main" val="797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שאלה 1ב - המשך</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8</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82020" y="620689"/>
            <a:ext cx="7621064" cy="2378942"/>
            <a:chOff x="982020" y="620689"/>
            <a:chExt cx="7621064" cy="2378942"/>
          </a:xfrm>
        </p:grpSpPr>
        <p:pic>
          <p:nvPicPr>
            <p:cNvPr id="3" name="Picture 2" descr="Screen Clippi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54000"/>
                      </a14:imgEffect>
                    </a14:imgLayer>
                  </a14:imgProps>
                </a:ext>
                <a:ext uri="{28A0092B-C50C-407E-A947-70E740481C1C}">
                  <a14:useLocalDpi xmlns:a14="http://schemas.microsoft.com/office/drawing/2010/main" val="0"/>
                </a:ext>
              </a:extLst>
            </a:blip>
            <a:srcRect/>
            <a:stretch/>
          </p:blipFill>
          <p:spPr>
            <a:xfrm rot="10800000">
              <a:off x="982020" y="620689"/>
              <a:ext cx="7621064" cy="2378942"/>
            </a:xfrm>
            <a:prstGeom prst="rect">
              <a:avLst/>
            </a:prstGeom>
          </p:spPr>
        </p:pic>
        <p:sp>
          <p:nvSpPr>
            <p:cNvPr id="2" name="Rectangle 1"/>
            <p:cNvSpPr/>
            <p:nvPr/>
          </p:nvSpPr>
          <p:spPr>
            <a:xfrm>
              <a:off x="1115616" y="2636912"/>
              <a:ext cx="1584176" cy="36271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buBlip>
                  <a:blip r:embed="rId4"/>
                </a:buBlip>
              </a:pPr>
              <a:endParaRPr lang="en-US" sz="1200" dirty="0" smtClean="0">
                <a:solidFill>
                  <a:schemeClr val="tx1"/>
                </a:solidFill>
              </a:endParaRPr>
            </a:p>
          </p:txBody>
        </p:sp>
      </p:grpSp>
    </p:spTree>
    <p:extLst>
      <p:ext uri="{BB962C8B-B14F-4D97-AF65-F5344CB8AC3E}">
        <p14:creationId xmlns:p14="http://schemas.microsoft.com/office/powerpoint/2010/main" val="351988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0688" y="3573016"/>
            <a:ext cx="8196262" cy="266429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200000"/>
              </a:lnSpc>
              <a:spcBef>
                <a:spcPts val="0"/>
              </a:spcBef>
              <a:spcAft>
                <a:spcPts val="0"/>
              </a:spcAft>
              <a:defRPr/>
            </a:pPr>
            <a:r>
              <a:rPr lang="he-IL" b="1" dirty="0">
                <a:solidFill>
                  <a:schemeClr val="tx1"/>
                </a:solidFill>
              </a:rPr>
              <a:t>תשובה:</a:t>
            </a:r>
          </a:p>
          <a:p>
            <a:pPr fontAlgn="auto">
              <a:lnSpc>
                <a:spcPct val="200000"/>
              </a:lnSpc>
              <a:spcBef>
                <a:spcPts val="0"/>
              </a:spcBef>
              <a:spcAft>
                <a:spcPts val="0"/>
              </a:spcAft>
              <a:defRPr/>
            </a:pPr>
            <a:r>
              <a:rPr lang="he-IL" dirty="0" smtClean="0">
                <a:solidFill>
                  <a:schemeClr val="tx1"/>
                </a:solidFill>
              </a:rPr>
              <a:t>המסה המולרית של </a:t>
            </a:r>
            <a:r>
              <a:rPr lang="en-US" dirty="0" smtClean="0">
                <a:solidFill>
                  <a:schemeClr val="tx1"/>
                </a:solidFill>
              </a:rPr>
              <a:t>Li</a:t>
            </a:r>
            <a:r>
              <a:rPr lang="en-US" baseline="-25000" dirty="0" smtClean="0">
                <a:solidFill>
                  <a:schemeClr val="tx1"/>
                </a:solidFill>
              </a:rPr>
              <a:t>2</a:t>
            </a:r>
            <a:r>
              <a:rPr lang="en-US" dirty="0" smtClean="0">
                <a:solidFill>
                  <a:schemeClr val="tx1"/>
                </a:solidFill>
              </a:rPr>
              <a:t>O</a:t>
            </a:r>
            <a:r>
              <a:rPr lang="he-IL" dirty="0" smtClean="0">
                <a:solidFill>
                  <a:schemeClr val="tx1"/>
                </a:solidFill>
              </a:rPr>
              <a:t>:    </a:t>
            </a:r>
            <a:r>
              <a:rPr lang="en-US" dirty="0" smtClean="0">
                <a:solidFill>
                  <a:schemeClr val="tx1"/>
                </a:solidFill>
              </a:rPr>
              <a:t>30gr/</a:t>
            </a:r>
            <a:r>
              <a:rPr lang="en-US" dirty="0" err="1" smtClean="0">
                <a:solidFill>
                  <a:schemeClr val="tx1"/>
                </a:solidFill>
              </a:rPr>
              <a:t>mol</a:t>
            </a:r>
            <a:endParaRPr lang="en-US" dirty="0" smtClean="0">
              <a:solidFill>
                <a:schemeClr val="tx1"/>
              </a:solidFill>
            </a:endParaRPr>
          </a:p>
          <a:p>
            <a:pPr fontAlgn="auto">
              <a:lnSpc>
                <a:spcPct val="200000"/>
              </a:lnSpc>
              <a:spcBef>
                <a:spcPts val="0"/>
              </a:spcBef>
              <a:spcAft>
                <a:spcPts val="0"/>
              </a:spcAft>
              <a:defRPr/>
            </a:pPr>
            <a:r>
              <a:rPr lang="he-IL" dirty="0" smtClean="0">
                <a:solidFill>
                  <a:schemeClr val="tx1"/>
                </a:solidFill>
              </a:rPr>
              <a:t>מספר המולים של </a:t>
            </a:r>
            <a:r>
              <a:rPr lang="en-US" dirty="0" smtClean="0">
                <a:solidFill>
                  <a:schemeClr val="tx1"/>
                </a:solidFill>
              </a:rPr>
              <a:t>Li</a:t>
            </a:r>
            <a:r>
              <a:rPr lang="en-US" baseline="-25000" dirty="0" smtClean="0">
                <a:solidFill>
                  <a:schemeClr val="tx1"/>
                </a:solidFill>
              </a:rPr>
              <a:t>2</a:t>
            </a:r>
            <a:r>
              <a:rPr lang="en-US" dirty="0" smtClean="0">
                <a:solidFill>
                  <a:schemeClr val="tx1"/>
                </a:solidFill>
              </a:rPr>
              <a:t>O</a:t>
            </a:r>
            <a:r>
              <a:rPr lang="he-IL" dirty="0" smtClean="0">
                <a:solidFill>
                  <a:schemeClr val="tx1"/>
                </a:solidFill>
              </a:rPr>
              <a:t>:   </a:t>
            </a:r>
            <a:r>
              <a:rPr lang="en-US" dirty="0" smtClean="0">
                <a:solidFill>
                  <a:schemeClr val="tx1"/>
                </a:solidFill>
              </a:rPr>
              <a:t>67.5/30 = 2.25mol</a:t>
            </a:r>
          </a:p>
          <a:p>
            <a:pPr fontAlgn="auto">
              <a:lnSpc>
                <a:spcPct val="200000"/>
              </a:lnSpc>
              <a:spcBef>
                <a:spcPts val="0"/>
              </a:spcBef>
              <a:spcAft>
                <a:spcPts val="0"/>
              </a:spcAft>
              <a:defRPr/>
            </a:pPr>
            <a:r>
              <a:rPr lang="he-IL" dirty="0" smtClean="0">
                <a:solidFill>
                  <a:schemeClr val="tx1"/>
                </a:solidFill>
              </a:rPr>
              <a:t>השינוי באנתלפיה התקנית:   </a:t>
            </a:r>
            <a:r>
              <a:rPr lang="en-US" dirty="0" smtClean="0">
                <a:solidFill>
                  <a:schemeClr val="tx1"/>
                </a:solidFill>
              </a:rPr>
              <a:t>-297.9/2.25 = </a:t>
            </a:r>
            <a:r>
              <a:rPr lang="en-US" b="1" dirty="0" smtClean="0">
                <a:solidFill>
                  <a:srgbClr val="FF6600"/>
                </a:solidFill>
              </a:rPr>
              <a:t>-132.4K.J</a:t>
            </a:r>
          </a:p>
          <a:p>
            <a:pPr fontAlgn="auto">
              <a:lnSpc>
                <a:spcPct val="200000"/>
              </a:lnSpc>
              <a:spcBef>
                <a:spcPts val="0"/>
              </a:spcBef>
              <a:spcAft>
                <a:spcPts val="0"/>
              </a:spcAft>
              <a:defRPr/>
            </a:pPr>
            <a:endParaRPr lang="he-IL" dirty="0">
              <a:solidFill>
                <a:schemeClr val="tx1">
                  <a:lumMod val="65000"/>
                  <a:lumOff val="35000"/>
                </a:schemeClr>
              </a:solidFill>
            </a:endParaRPr>
          </a:p>
        </p:txBody>
      </p:sp>
      <p:sp>
        <p:nvSpPr>
          <p:cNvPr id="7172" name="כותרת 8"/>
          <p:cNvSpPr>
            <a:spLocks noGrp="1"/>
          </p:cNvSpPr>
          <p:nvPr>
            <p:ph type="title"/>
          </p:nvPr>
        </p:nvSpPr>
        <p:spPr bwMode="auto">
          <a:xfrm>
            <a:off x="1476375" y="115888"/>
            <a:ext cx="7127875"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sz="2000" b="1" dirty="0" smtClean="0">
                <a:solidFill>
                  <a:srgbClr val="FF6600"/>
                </a:solidFill>
              </a:rPr>
              <a:t>תשובה לשאלה 1ב - המשך</a:t>
            </a:r>
          </a:p>
        </p:txBody>
      </p:sp>
      <p:sp>
        <p:nvSpPr>
          <p:cNvPr id="8199" name="Slide Number Placeholder 6"/>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015CFC-FF7C-404E-A708-55DEAAE996D5}" type="slidenum">
              <a:rPr lang="he-IL"/>
              <a:pPr>
                <a:defRPr/>
              </a:pPr>
              <a:t>9</a:t>
            </a:fld>
            <a:endParaRPr lang="he-IL"/>
          </a:p>
        </p:txBody>
      </p:sp>
      <p:cxnSp>
        <p:nvCxnSpPr>
          <p:cNvPr id="9" name="Straight Connector 8"/>
          <p:cNvCxnSpPr/>
          <p:nvPr/>
        </p:nvCxnSpPr>
        <p:spPr>
          <a:xfrm>
            <a:off x="420688" y="549275"/>
            <a:ext cx="81835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82020" y="620689"/>
            <a:ext cx="7621064" cy="2378942"/>
            <a:chOff x="982020" y="620689"/>
            <a:chExt cx="7621064" cy="2378942"/>
          </a:xfrm>
        </p:grpSpPr>
        <p:pic>
          <p:nvPicPr>
            <p:cNvPr id="3" name="Picture 2" descr="Screen Clippi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54000"/>
                      </a14:imgEffect>
                    </a14:imgLayer>
                  </a14:imgProps>
                </a:ext>
                <a:ext uri="{28A0092B-C50C-407E-A947-70E740481C1C}">
                  <a14:useLocalDpi xmlns:a14="http://schemas.microsoft.com/office/drawing/2010/main" val="0"/>
                </a:ext>
              </a:extLst>
            </a:blip>
            <a:srcRect/>
            <a:stretch/>
          </p:blipFill>
          <p:spPr>
            <a:xfrm rot="10800000">
              <a:off x="982020" y="620689"/>
              <a:ext cx="7621064" cy="2378942"/>
            </a:xfrm>
            <a:prstGeom prst="rect">
              <a:avLst/>
            </a:prstGeom>
          </p:spPr>
        </p:pic>
        <p:sp>
          <p:nvSpPr>
            <p:cNvPr id="7" name="Rectangle 6"/>
            <p:cNvSpPr/>
            <p:nvPr/>
          </p:nvSpPr>
          <p:spPr>
            <a:xfrm>
              <a:off x="1115616" y="2636912"/>
              <a:ext cx="1584176" cy="36271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buBlip>
                  <a:blip r:embed="rId4"/>
                </a:buBlip>
              </a:pPr>
              <a:endParaRPr lang="en-US" sz="1200" dirty="0" smtClean="0">
                <a:solidFill>
                  <a:schemeClr val="tx1"/>
                </a:solidFill>
              </a:endParaRPr>
            </a:p>
          </p:txBody>
        </p:sp>
      </p:grpSp>
    </p:spTree>
    <p:extLst>
      <p:ext uri="{BB962C8B-B14F-4D97-AF65-F5344CB8AC3E}">
        <p14:creationId xmlns:p14="http://schemas.microsoft.com/office/powerpoint/2010/main" val="1938036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gif"/></Relationships>
</file>

<file path=ppt/theme/theme1.xml><?xml version="1.0" encoding="utf-8"?>
<a:theme xmlns:a="http://schemas.openxmlformats.org/drawingml/2006/main" name="Office Theme">
  <a:themeElements>
    <a:clrScheme name="nahshon">
      <a:dk1>
        <a:sysClr val="windowText" lastClr="000000"/>
      </a:dk1>
      <a:lt1>
        <a:sysClr val="window" lastClr="FFFFFF"/>
      </a:lt1>
      <a:dk2>
        <a:srgbClr val="3F3F3F"/>
      </a:dk2>
      <a:lt2>
        <a:srgbClr val="FFFFFF"/>
      </a:lt2>
      <a:accent1>
        <a:srgbClr val="7F7F7F"/>
      </a:accent1>
      <a:accent2>
        <a:srgbClr val="5F5F5F"/>
      </a:accent2>
      <a:accent3>
        <a:srgbClr val="FF6600"/>
      </a:accent3>
      <a:accent4>
        <a:srgbClr val="7F7F7F"/>
      </a:accent4>
      <a:accent5>
        <a:srgbClr val="77A7A9"/>
      </a:accent5>
      <a:accent6>
        <a:srgbClr val="5F0060"/>
      </a:accent6>
      <a:hlink>
        <a:srgbClr val="00B0F0"/>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50000">
              <a:schemeClr val="bg2">
                <a:lumMod val="95000"/>
              </a:schemeClr>
            </a:gs>
          </a:gsLst>
          <a:lin ang="5400000" scaled="0"/>
        </a:gradFill>
        <a:ln w="12700">
          <a:solidFill>
            <a:schemeClr val="bg1">
              <a:lumMod val="75000"/>
            </a:schemeClr>
          </a:solidFill>
        </a:ln>
      </a:spPr>
      <a:bodyPr rtlCol="1" anchor="t"/>
      <a:lstStyle>
        <a:defPPr>
          <a:buBlip>
            <a:blip xmlns:r="http://schemas.openxmlformats.org/officeDocument/2006/relationships" r:embed="rId1"/>
          </a:buBlip>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lumMod val="85000"/>
            </a:schemeClr>
          </a:solidFill>
        </a:ln>
        <a:effectLst/>
      </a:spPr>
      <a:bodyPr wrap="none" rtlCol="1" anchor="ctr">
        <a:normAutofit/>
      </a:bodyPr>
      <a:lstStyle>
        <a:defPPr algn="ctr" rtl="1" fontAlgn="auto">
          <a:spcBef>
            <a:spcPts val="0"/>
          </a:spcBef>
          <a:spcAft>
            <a:spcPts val="0"/>
          </a:spcAft>
          <a:defRPr sz="1400" u="sng" dirty="0">
            <a:solidFill>
              <a:srgbClr val="00B0F0"/>
            </a:solidFill>
            <a:latin typeface="+mn-lt"/>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3430</TotalTime>
  <Words>292</Words>
  <Application>Microsoft Office PowerPoint</Application>
  <PresentationFormat>On-screen Show (4:3)</PresentationFormat>
  <Paragraphs>51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בגרות בכימיה, תשע"ה</vt:lpstr>
      <vt:lpstr>שאלה 1 – אנרגיה ודינמיקה 1</vt:lpstr>
      <vt:lpstr>תשובה לשאלה 1 א</vt:lpstr>
      <vt:lpstr>שאלה 1א- המשך</vt:lpstr>
      <vt:lpstr>תשובה לשאלה 1א- המשך</vt:lpstr>
      <vt:lpstr>שאלה 1ב</vt:lpstr>
      <vt:lpstr>תשובה לשאלה 1ב</vt:lpstr>
      <vt:lpstr>שאלה 1ב - המשך</vt:lpstr>
      <vt:lpstr>תשובה לשאלה 1ב - המשך</vt:lpstr>
      <vt:lpstr>שאלה 1ג</vt:lpstr>
      <vt:lpstr>תשובה לשאלה 1ג</vt:lpstr>
      <vt:lpstr>שאלה 1ג- המשך</vt:lpstr>
      <vt:lpstr>תשובה לשאלה 1ג- המשך</vt:lpstr>
      <vt:lpstr>שאלה 1ד</vt:lpstr>
      <vt:lpstr>תשובה לשאלה 1ד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zohar</cp:lastModifiedBy>
  <cp:revision>312</cp:revision>
  <dcterms:created xsi:type="dcterms:W3CDTF">2010-09-05T07:07:37Z</dcterms:created>
  <dcterms:modified xsi:type="dcterms:W3CDTF">2015-07-08T10:17:00Z</dcterms:modified>
</cp:coreProperties>
</file>