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71" r:id="rId4"/>
    <p:sldId id="268" r:id="rId5"/>
    <p:sldId id="272" r:id="rId6"/>
    <p:sldId id="266" r:id="rId7"/>
    <p:sldId id="273" r:id="rId8"/>
    <p:sldId id="264" r:id="rId9"/>
    <p:sldId id="274" r:id="rId10"/>
    <p:sldId id="275" r:id="rId11"/>
    <p:sldId id="270" r:id="rId12"/>
    <p:sldId id="279" r:id="rId13"/>
    <p:sldId id="265" r:id="rId14"/>
    <p:sldId id="276" r:id="rId15"/>
    <p:sldId id="278" r:id="rId16"/>
    <p:sldId id="277" r:id="rId17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C72"/>
    <a:srgbClr val="FF6600"/>
    <a:srgbClr val="FFF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408" autoAdjust="0"/>
    <p:restoredTop sz="77739" autoAdjust="0"/>
  </p:normalViewPr>
  <p:slideViewPr>
    <p:cSldViewPr>
      <p:cViewPr>
        <p:scale>
          <a:sx n="130" d="100"/>
          <a:sy n="130" d="100"/>
        </p:scale>
        <p:origin x="-23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B508BC-8B8D-4118-95A2-4970017971BA}" type="datetimeFigureOut">
              <a:rPr lang="he-IL"/>
              <a:pPr>
                <a:defRPr/>
              </a:pPr>
              <a:t>ט"ו/אלול/תשע"ד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D58088-DCA8-4F55-89AB-D3DECEFCCF3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8402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ABE99C-BCB5-4B07-BA00-7C50D171AAA3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83A0D9F6-4B6F-451D-BE05-B497793B8148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0146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56EC3-DD83-4DC2-9941-4CED6FBC7513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3912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39B3-721D-464E-A098-11DB3FFC6223}" type="datetimeFigureOut">
              <a:rPr lang="he-IL"/>
              <a:pPr>
                <a:defRPr/>
              </a:pPr>
              <a:t>ט"ו/אלול/תשע"ד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6EF6-EB29-491D-94D6-9691537FAD1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562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2086-8C03-47FB-98A2-3D7E2046F811}" type="datetimeFigureOut">
              <a:rPr lang="he-IL"/>
              <a:pPr>
                <a:defRPr/>
              </a:pPr>
              <a:t>ט"ו/אלול/תשע"ד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7776-7F78-488C-ADB1-02E8C423F9C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548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713" y="6643688"/>
            <a:ext cx="2133600" cy="28575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FD236FDF-8CB3-46B0-840F-61268DB8898E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7" r:id="rId3"/>
    <p:sldLayoutId id="2147483728" r:id="rId4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813" y="357188"/>
            <a:ext cx="8162925" cy="11080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6600" b="1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879957"/>
            <a:ext cx="7958138" cy="646331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3600" b="1" dirty="0" smtClean="0">
                <a:solidFill>
                  <a:srgbClr val="FF6600"/>
                </a:solidFill>
                <a:latin typeface="+mn-lt"/>
                <a:cs typeface="+mn-cs"/>
              </a:rPr>
              <a:t>שאלות נוספות לתרגול </a:t>
            </a:r>
            <a:endParaRPr lang="he-IL" sz="3600" b="1" dirty="0">
              <a:solidFill>
                <a:srgbClr val="FF6600"/>
              </a:solidFill>
              <a:latin typeface="+mn-lt"/>
              <a:cs typeface="+mn-cs"/>
            </a:endParaRPr>
          </a:p>
        </p:txBody>
      </p:sp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0" y="433288"/>
            <a:ext cx="8668543" cy="979488"/>
          </a:xfrm>
        </p:spPr>
        <p:txBody>
          <a:bodyPr/>
          <a:lstStyle/>
          <a:p>
            <a:pPr algn="r">
              <a:defRPr/>
            </a:pPr>
            <a:r>
              <a:rPr lang="he-IL" sz="4800" b="1" dirty="0" smtClean="0">
                <a:solidFill>
                  <a:srgbClr val="1D4C72"/>
                </a:solidFill>
                <a:latin typeface="+mn-lt"/>
                <a:cs typeface="+mn-cs"/>
              </a:rPr>
              <a:t>מדוע מתרחשות תגובות כימיות? </a:t>
            </a:r>
            <a:endParaRPr lang="he-IL" sz="4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6238" y="1340768"/>
            <a:ext cx="8228210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761" y="3061345"/>
            <a:ext cx="8040687" cy="1477328"/>
          </a:xfrm>
          <a:prstGeom prst="rect">
            <a:avLst/>
          </a:prstGeom>
          <a:noFill/>
          <a:ln w="9525">
            <a:solidFill>
              <a:srgbClr val="FF6600"/>
            </a:solidFill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he-IL" sz="2000" b="1" dirty="0" smtClean="0">
                <a:solidFill>
                  <a:srgbClr val="7F7F7F"/>
                </a:solidFill>
              </a:rPr>
              <a:t>שימו </a:t>
            </a:r>
            <a:r>
              <a:rPr lang="he-IL" sz="2000" b="1" dirty="0" smtClean="0">
                <a:solidFill>
                  <a:srgbClr val="7F7F7F"/>
                </a:solidFill>
                <a:sym typeface="Symbol"/>
              </a:rPr>
              <a:t></a:t>
            </a:r>
            <a:r>
              <a:rPr lang="he-IL" sz="2000" b="1" dirty="0" smtClean="0">
                <a:solidFill>
                  <a:srgbClr val="7F7F7F"/>
                </a:solidFill>
              </a:rPr>
              <a:t> ליחידות! </a:t>
            </a:r>
          </a:p>
          <a:p>
            <a:pPr algn="r" rtl="1">
              <a:lnSpc>
                <a:spcPct val="150000"/>
              </a:lnSpc>
              <a:defRPr/>
            </a:pPr>
            <a:r>
              <a:rPr lang="he-IL" sz="2000" b="1" dirty="0" smtClean="0">
                <a:solidFill>
                  <a:srgbClr val="7F7F7F"/>
                </a:solidFill>
              </a:rPr>
              <a:t>במהלך החישובים, הקפידו להציב בנוסחאות את היחידות המתאימות.</a:t>
            </a:r>
          </a:p>
          <a:p>
            <a:pPr algn="r" rtl="1">
              <a:lnSpc>
                <a:spcPct val="150000"/>
              </a:lnSpc>
              <a:defRPr/>
            </a:pPr>
            <a:r>
              <a:rPr lang="he-IL" sz="2000" b="1" dirty="0" smtClean="0">
                <a:solidFill>
                  <a:srgbClr val="7F7F7F"/>
                </a:solidFill>
              </a:rPr>
              <a:t>1 קילוג'אול = 1000 ג'אול. </a:t>
            </a:r>
            <a:endParaRPr lang="he-IL" sz="2000" b="1" dirty="0">
              <a:solidFill>
                <a:srgbClr val="1D4C7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688" y="548680"/>
            <a:ext cx="8183562" cy="2575064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נתונה התגובה:</a:t>
            </a:r>
          </a:p>
          <a:p>
            <a:pPr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+ 3O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2N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3(g)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  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H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= 83 </a:t>
            </a:r>
            <a:r>
              <a:rPr lang="en-US" dirty="0" err="1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Kj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</a:t>
            </a:r>
            <a:endParaRPr lang="he-IL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א. מהו סימנו של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? הסבירו ללא חישוב.</a:t>
            </a:r>
          </a:p>
          <a:p>
            <a:pPr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ב. האם התגובה יכולה להתרחש ספונטנית? נמקו ללא חישוב.</a:t>
            </a:r>
          </a:p>
          <a:p>
            <a:pPr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ג. חשבו את </a:t>
            </a:r>
            <a:r>
              <a:rPr lang="he-IL" baseline="-25000" dirty="0" smtClean="0">
                <a:solidFill>
                  <a:srgbClr val="1D4C72"/>
                </a:solidFill>
                <a:sym typeface="Symbol"/>
              </a:rPr>
              <a:t>מערכת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.</a:t>
            </a:r>
          </a:p>
          <a:p>
            <a:pPr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ד. חשבו את </a:t>
            </a:r>
            <a:r>
              <a:rPr lang="he-IL" baseline="-25000" dirty="0" smtClean="0">
                <a:solidFill>
                  <a:srgbClr val="1D4C72"/>
                </a:solidFill>
                <a:sym typeface="Symbol"/>
              </a:rPr>
              <a:t>סביבה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 בטמפרטורת החדר ?</a:t>
            </a:r>
          </a:p>
          <a:p>
            <a:pPr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ה. חשבו את שינוי האנטרופיה הכולל,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baseline="-25000" dirty="0" smtClean="0">
                <a:solidFill>
                  <a:srgbClr val="1D4C72"/>
                </a:solidFill>
                <a:sym typeface="Symbol"/>
              </a:rPr>
              <a:t>t</a:t>
            </a:r>
            <a:r>
              <a:rPr lang="he-IL" baseline="-25000" dirty="0" smtClean="0">
                <a:solidFill>
                  <a:srgbClr val="1D4C72"/>
                </a:solidFill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I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.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בטמפרטורת החדר,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II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. ב-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I000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K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המשך תשובה לשאלה 4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10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969392"/>
              </p:ext>
            </p:extLst>
          </p:nvPr>
        </p:nvGraphicFramePr>
        <p:xfrm>
          <a:off x="420688" y="665064"/>
          <a:ext cx="2423120" cy="14677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1560"/>
                <a:gridCol w="1211560"/>
              </a:tblGrid>
              <a:tr h="36694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החומר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J/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kmol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694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N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2(g)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191.4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6694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2(g)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205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6694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N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3(g)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312.2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23528" y="3284984"/>
            <a:ext cx="8196262" cy="3312368"/>
            <a:chOff x="323528" y="2708920"/>
            <a:chExt cx="8196262" cy="3312368"/>
          </a:xfrm>
        </p:grpSpPr>
        <p:sp>
          <p:nvSpPr>
            <p:cNvPr id="13" name="Rectangle 12"/>
            <p:cNvSpPr/>
            <p:nvPr/>
          </p:nvSpPr>
          <p:spPr>
            <a:xfrm>
              <a:off x="323528" y="2708920"/>
              <a:ext cx="8196262" cy="331236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2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r" rtl="1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e-IL" b="1" dirty="0">
                  <a:solidFill>
                    <a:schemeClr val="tx1"/>
                  </a:solidFill>
                </a:rPr>
                <a:t>תשובה:</a:t>
              </a:r>
            </a:p>
            <a:p>
              <a:pPr marL="342900" indent="-342900" algn="r" rtl="1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+mj-cs"/>
                <a:buAutoNum type="hebrew2Minus" startAt="3"/>
                <a:defRPr/>
              </a:pP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S</a:t>
              </a:r>
              <a:r>
                <a:rPr lang="en-US" baseline="30000" dirty="0" smtClean="0">
                  <a:solidFill>
                    <a:schemeClr val="tx1"/>
                  </a:solidFill>
                  <a:sym typeface="Symbol"/>
                </a:rPr>
                <a:t>0</a:t>
              </a:r>
              <a:r>
                <a:rPr lang="en-US" dirty="0" smtClean="0">
                  <a:solidFill>
                    <a:schemeClr val="tx1"/>
                  </a:solidFill>
                </a:rPr>
                <a:t> = 2 x 312.2 – (191.4 + 3 x 205) = </a:t>
              </a:r>
              <a:r>
                <a:rPr lang="en-US" dirty="0" smtClean="0">
                  <a:solidFill>
                    <a:srgbClr val="FF6600"/>
                  </a:solidFill>
                </a:rPr>
                <a:t>-182 J/K </a:t>
              </a:r>
              <a:r>
                <a:rPr lang="he-IL" baseline="-25000" dirty="0" smtClean="0">
                  <a:solidFill>
                    <a:schemeClr val="tx1"/>
                  </a:solidFill>
                </a:rPr>
                <a:t>מערכת</a:t>
              </a:r>
            </a:p>
            <a:p>
              <a:pPr marL="342900" indent="-342900" algn="r" rtl="1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+mj-cs"/>
                <a:buAutoNum type="hebrew2Minus" startAt="3"/>
                <a:defRPr/>
              </a:pPr>
              <a:r>
                <a:rPr lang="en-US" dirty="0">
                  <a:solidFill>
                    <a:schemeClr val="tx1"/>
                  </a:solidFill>
                  <a:sym typeface="Symbol"/>
                </a:rPr>
                <a:t>S</a:t>
              </a:r>
              <a:r>
                <a:rPr lang="en-US" baseline="30000" dirty="0">
                  <a:solidFill>
                    <a:schemeClr val="tx1"/>
                  </a:solidFill>
                  <a:sym typeface="Symbol"/>
                </a:rPr>
                <a:t>0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 = - </a:t>
              </a:r>
              <a:r>
                <a:rPr lang="en-US" dirty="0">
                  <a:solidFill>
                    <a:schemeClr val="tx1"/>
                  </a:solidFill>
                  <a:sym typeface="Symbol"/>
                </a:rPr>
                <a:t>H</a:t>
              </a:r>
              <a:r>
                <a:rPr lang="en-US" baseline="30000" dirty="0">
                  <a:solidFill>
                    <a:schemeClr val="tx1"/>
                  </a:solidFill>
                  <a:sym typeface="Symbol"/>
                </a:rPr>
                <a:t>0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 /T = -83000/298 = </a:t>
              </a:r>
              <a:r>
                <a:rPr lang="en-US" dirty="0" smtClean="0">
                  <a:solidFill>
                    <a:srgbClr val="FF6600"/>
                  </a:solidFill>
                  <a:sym typeface="Symbol"/>
                </a:rPr>
                <a:t>-278.5 J/K</a:t>
              </a:r>
              <a:r>
                <a:rPr lang="he-IL" dirty="0" smtClean="0">
                  <a:solidFill>
                    <a:schemeClr val="tx1"/>
                  </a:solidFill>
                  <a:sym typeface="Symbol"/>
                </a:rPr>
                <a:t>סביבה</a:t>
              </a:r>
            </a:p>
            <a:p>
              <a:pPr marL="342900" indent="-342900" algn="r" rtl="1" fontAlgn="auto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+mj-cs"/>
                <a:buAutoNum type="hebrew2Minus" startAt="3"/>
                <a:defRPr/>
              </a:pP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I</a:t>
              </a:r>
              <a:r>
                <a:rPr lang="he-IL" dirty="0" smtClean="0">
                  <a:solidFill>
                    <a:schemeClr val="tx1"/>
                  </a:solidFill>
                  <a:sym typeface="Symbol"/>
                </a:rPr>
                <a:t>.  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</a:t>
              </a:r>
              <a:r>
                <a:rPr lang="en-US" dirty="0">
                  <a:solidFill>
                    <a:schemeClr val="tx1"/>
                  </a:solidFill>
                  <a:sym typeface="Symbol"/>
                </a:rPr>
                <a:t>S</a:t>
              </a:r>
              <a:r>
                <a:rPr lang="en-US" baseline="30000" dirty="0">
                  <a:solidFill>
                    <a:schemeClr val="tx1"/>
                  </a:solidFill>
                  <a:sym typeface="Symbol"/>
                </a:rPr>
                <a:t>0</a:t>
              </a:r>
              <a:r>
                <a:rPr lang="en-US" dirty="0">
                  <a:solidFill>
                    <a:schemeClr val="tx1"/>
                  </a:solidFill>
                  <a:sym typeface="Symbol"/>
                </a:rPr>
                <a:t>t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 = -182 - 278.5 = </a:t>
              </a:r>
              <a:r>
                <a:rPr lang="en-US" dirty="0" smtClean="0">
                  <a:solidFill>
                    <a:srgbClr val="FF6600"/>
                  </a:solidFill>
                  <a:sym typeface="Symbol"/>
                </a:rPr>
                <a:t>-460.5 J/K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/>
              </a:r>
              <a:br>
                <a:rPr lang="en-US" dirty="0" smtClean="0">
                  <a:solidFill>
                    <a:schemeClr val="tx1"/>
                  </a:solidFill>
                  <a:sym typeface="Symbol"/>
                </a:rPr>
              </a:b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II</a:t>
              </a:r>
              <a:r>
                <a:rPr lang="he-IL" dirty="0" smtClean="0">
                  <a:solidFill>
                    <a:schemeClr val="tx1"/>
                  </a:solidFill>
                  <a:sym typeface="Symbol"/>
                </a:rPr>
                <a:t>. </a:t>
              </a:r>
              <a:r>
                <a:rPr lang="en-US" dirty="0">
                  <a:solidFill>
                    <a:schemeClr val="tx1"/>
                  </a:solidFill>
                  <a:sym typeface="Symbol"/>
                </a:rPr>
                <a:t>S</a:t>
              </a:r>
              <a:r>
                <a:rPr lang="en-US" baseline="30000" dirty="0">
                  <a:solidFill>
                    <a:schemeClr val="tx1"/>
                  </a:solidFill>
                  <a:sym typeface="Symbol"/>
                </a:rPr>
                <a:t>0</a:t>
              </a:r>
              <a:r>
                <a:rPr lang="en-US" dirty="0">
                  <a:solidFill>
                    <a:schemeClr val="tx1"/>
                  </a:solidFill>
                  <a:sym typeface="Symbol"/>
                </a:rPr>
                <a:t>t 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= -182 – 83000/1000 = </a:t>
              </a:r>
              <a:r>
                <a:rPr lang="en-US" dirty="0" smtClean="0">
                  <a:solidFill>
                    <a:srgbClr val="FF6600"/>
                  </a:solidFill>
                  <a:sym typeface="Symbol"/>
                </a:rPr>
                <a:t>-265 J/K </a:t>
              </a:r>
              <a:endParaRPr lang="he-IL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5063224"/>
              <a:ext cx="2016224" cy="527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4581128"/>
              <a:ext cx="2878497" cy="482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75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688" y="642938"/>
            <a:ext cx="8183562" cy="21698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כאשר ידועים לנו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H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,  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S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 ו- </a:t>
            </a:r>
            <a:r>
              <a:rPr lang="he-IL" dirty="0">
                <a:solidFill>
                  <a:srgbClr val="1D4C72"/>
                </a:solidFill>
                <a:sym typeface="Symbol"/>
              </a:rPr>
              <a:t>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t 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אפשר לחשב את הטמפרטורה,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T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בה נמצאת המערכת.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א. רשמו את הנוסחה המתאימה לחישוב זה.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ב. חשבו את הטמפרטורה בה מתרחשת התגובה: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H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+ Cl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2HCl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</a:t>
            </a:r>
            <a:endParaRPr lang="he-IL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  בעזרת הנתונים הבאים: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שאלה 5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11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183562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10184"/>
              </p:ext>
            </p:extLst>
          </p:nvPr>
        </p:nvGraphicFramePr>
        <p:xfrm>
          <a:off x="1835696" y="2492896"/>
          <a:ext cx="3672408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-2500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מערכת</a:t>
                      </a:r>
                      <a:r>
                        <a:rPr lang="he-IL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H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0</a:t>
                      </a:r>
                      <a:endParaRPr lang="he-IL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aseline="-2500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מערכת</a:t>
                      </a:r>
                      <a:r>
                        <a:rPr lang="he-IL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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bg1"/>
                          </a:solidFill>
                          <a:sym typeface="Symbol"/>
                        </a:rPr>
                        <a:t>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sym typeface="Symbol"/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  <a:sym typeface="Symbol"/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sym typeface="Symbol"/>
                        </a:rPr>
                        <a:t>t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-184.6 </a:t>
                      </a:r>
                      <a:r>
                        <a:rPr lang="en-US" dirty="0" err="1" smtClean="0">
                          <a:solidFill>
                            <a:srgbClr val="1D4C72"/>
                          </a:solidFill>
                        </a:rPr>
                        <a:t>kj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19.8 J/k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389 J/k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5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688" y="642938"/>
            <a:ext cx="8183562" cy="21698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כאשר ידועים לנו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H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,  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S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 ו- </a:t>
            </a:r>
            <a:r>
              <a:rPr lang="he-IL" dirty="0">
                <a:solidFill>
                  <a:srgbClr val="1D4C72"/>
                </a:solidFill>
                <a:sym typeface="Symbol"/>
              </a:rPr>
              <a:t>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t 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אפשר לחשב את הטמפרטורה,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T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בה נמצאת המערכת.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א. רשמו את הנוסחה המתאימה לחישוב זה.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ב. חשבו את הטמפרטורה בה מתרחשת התגובה: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H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+ Cl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2HCl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</a:t>
            </a:r>
            <a:endParaRPr lang="he-IL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  בעזרת הנתונים הבאים: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188" y="3356992"/>
            <a:ext cx="8196262" cy="309634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tx1"/>
                </a:solidFill>
              </a:rPr>
              <a:t>תשובה: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1"/>
                </a:solidFill>
              </a:rPr>
              <a:t>א. 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 smtClean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 smtClean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1"/>
                </a:solidFill>
              </a:rPr>
              <a:t>ב.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תשובה לשאלה 5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12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183562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41099" y="3862378"/>
                <a:ext cx="1967205" cy="646011"/>
              </a:xfrm>
              <a:prstGeom prst="rect">
                <a:avLst/>
              </a:prstGeom>
              <a:ln>
                <a:solidFill>
                  <a:srgbClr val="FF6600"/>
                </a:solidFill>
              </a:ln>
            </p:spPr>
            <p:txBody>
              <a:bodyPr wrap="none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/>
                        </a:rPr>
                        <m:t>T</m:t>
                      </m:r>
                      <m:r>
                        <a:rPr lang="en-US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he-IL" b="0" i="0" baseline="-25000" smtClean="0">
                              <a:latin typeface="Cambria Math"/>
                              <a:ea typeface="Cambria Math"/>
                            </a:rPr>
                            <m:t>מערכת</m:t>
                          </m:r>
                        </m:num>
                        <m:den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S</m:t>
                          </m:r>
                          <m:r>
                            <a:rPr lang="he-IL" b="0" i="0" baseline="-25000" smtClean="0">
                              <a:latin typeface="Cambria Math"/>
                              <a:ea typeface="Cambria Math"/>
                            </a:rPr>
                            <m:t>מערכת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−∆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St</m:t>
                          </m:r>
                        </m:den>
                      </m:f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099" y="3862378"/>
                <a:ext cx="1967205" cy="6460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6600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131" y="3847394"/>
            <a:ext cx="247791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061107"/>
              </p:ext>
            </p:extLst>
          </p:nvPr>
        </p:nvGraphicFramePr>
        <p:xfrm>
          <a:off x="1835696" y="2492896"/>
          <a:ext cx="3672408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-2500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מערכת</a:t>
                      </a:r>
                      <a:r>
                        <a:rPr lang="he-IL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H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0</a:t>
                      </a:r>
                      <a:endParaRPr lang="he-IL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aseline="-2500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מערכת</a:t>
                      </a:r>
                      <a:r>
                        <a:rPr lang="he-IL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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  <a:sym typeface="Symbol"/>
                        </a:rPr>
                        <a:t>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bg1"/>
                          </a:solidFill>
                          <a:sym typeface="Symbol"/>
                        </a:rPr>
                        <a:t>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sym typeface="Symbol"/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  <a:sym typeface="Symbol"/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sym typeface="Symbol"/>
                        </a:rPr>
                        <a:t>t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-184.6 </a:t>
                      </a:r>
                      <a:r>
                        <a:rPr lang="en-US" dirty="0" err="1" smtClean="0">
                          <a:solidFill>
                            <a:srgbClr val="1D4C72"/>
                          </a:solidFill>
                        </a:rPr>
                        <a:t>kj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19.8 J/k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389 J/k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610643" y="4784528"/>
                <a:ext cx="3683572" cy="529697"/>
              </a:xfrm>
              <a:prstGeom prst="rect">
                <a:avLst/>
              </a:prstGeom>
              <a:ln>
                <a:solidFill>
                  <a:srgbClr val="FF6600"/>
                </a:solidFill>
              </a:ln>
            </p:spPr>
            <p:txBody>
              <a:bodyPr wrap="none">
                <a:spAutoFit/>
              </a:bodyPr>
              <a:lstStyle/>
              <a:p>
                <a:pPr algn="r" rt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/>
                      </a:rPr>
                      <m:t>T</m:t>
                    </m:r>
                    <m:r>
                      <a:rPr lang="en-US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e-IL" b="0" i="0" baseline="-25000" smtClean="0">
                            <a:latin typeface="Cambria Math"/>
                            <a:ea typeface="Cambria Math"/>
                          </a:rPr>
                          <m:t>מערכת</m:t>
                        </m:r>
                      </m:num>
                      <m:den>
                        <m:r>
                          <a:rPr lang="en-US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</a:rPr>
                          <m:t>S</m:t>
                        </m:r>
                        <m:r>
                          <a:rPr lang="he-IL" b="0" i="0" baseline="-25000" smtClean="0">
                            <a:latin typeface="Cambria Math"/>
                            <a:ea typeface="Cambria Math"/>
                          </a:rPr>
                          <m:t>מערכת</m:t>
                        </m:r>
                        <m:r>
                          <a:rPr lang="en-US">
                            <a:latin typeface="Cambria Math"/>
                            <a:ea typeface="Cambria Math"/>
                          </a:rPr>
                          <m:t>−∆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</a:rPr>
                          <m:t>St</m:t>
                        </m:r>
                      </m:den>
                    </m:f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184600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19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8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389</m:t>
                        </m:r>
                      </m:den>
                    </m:f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6600"/>
                        </a:solidFill>
                        <a:latin typeface="Cambria Math"/>
                      </a:rPr>
                      <m:t>500</m:t>
                    </m:r>
                    <m:r>
                      <a:rPr lang="en-US" sz="2000" b="0" i="1" baseline="30000" dirty="0" smtClean="0">
                        <a:solidFill>
                          <a:srgbClr val="FF6600"/>
                        </a:solidFill>
                        <a:latin typeface="Cambria Math"/>
                      </a:rPr>
                      <m:t>0</m:t>
                    </m:r>
                    <m:r>
                      <a:rPr lang="en-US" sz="2000" b="0" i="1" dirty="0" smtClean="0">
                        <a:solidFill>
                          <a:srgbClr val="FF6600"/>
                        </a:solidFill>
                        <a:latin typeface="Cambria Math"/>
                      </a:rPr>
                      <m:t>𝐾</m:t>
                    </m:r>
                  </m:oMath>
                </a14:m>
                <a:endParaRPr lang="he-IL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643" y="4784528"/>
                <a:ext cx="3683572" cy="529697"/>
              </a:xfrm>
              <a:prstGeom prst="rect">
                <a:avLst/>
              </a:prstGeom>
              <a:blipFill rotWithShape="1">
                <a:blip r:embed="rId4"/>
                <a:stretch>
                  <a:fillRect b="-12360"/>
                </a:stretch>
              </a:blipFill>
              <a:ln>
                <a:solidFill>
                  <a:srgbClr val="FF6600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8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שאלה 6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13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708679"/>
              </p:ext>
            </p:extLst>
          </p:nvPr>
        </p:nvGraphicFramePr>
        <p:xfrm>
          <a:off x="251520" y="2420888"/>
          <a:ext cx="2736306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68153"/>
                <a:gridCol w="136815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החומר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J/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kmol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N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4(g)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304.2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NO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2(g)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240.0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0688" y="642938"/>
            <a:ext cx="8183562" cy="341632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המערכת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4(g)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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2NO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נמצאת במצב שיווי משקל בטמפרטורה שבה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K=1</a:t>
            </a:r>
            <a:endParaRPr lang="he-IL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א. מהי המשמעות של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K=1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?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ב.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ידוע שעבור תגובה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זו  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H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= 66.4Kj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 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ו- </a:t>
            </a:r>
            <a:r>
              <a:rPr lang="en-US" dirty="0">
                <a:solidFill>
                  <a:srgbClr val="1D4C72"/>
                </a:solidFill>
                <a:sym typeface="Symbol"/>
              </a:rPr>
              <a:t>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t=0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קבע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בהסתמך על הנתונים שקבלת 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(ולא על ניסוח התגובה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), מהו סימנו של 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S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של התגובה הנ"ל. פרט שיקולך.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ג.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חשב את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של התגובה מהנתונים הבאים: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ד.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חשב את הטמפרטורה בה נמצאת המערכת הנ"ל.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4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57188" y="2924944"/>
                <a:ext cx="8196262" cy="3672408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2">
                      <a:lumMod val="95000"/>
                    </a:schemeClr>
                  </a:gs>
                </a:gsLst>
                <a:lin ang="5400000" scaled="0"/>
              </a:gra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/>
              <a:lstStyle/>
              <a:p>
                <a:pPr algn="r" rtl="1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he-IL" b="1" dirty="0" smtClean="0">
                    <a:solidFill>
                      <a:schemeClr val="tx1"/>
                    </a:solidFill>
                  </a:rPr>
                  <a:t>תשובה:</a:t>
                </a:r>
              </a:p>
              <a:p>
                <a:pPr marL="342900" indent="-342900" algn="r" rtl="1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+mj-cs"/>
                  <a:buAutoNum type="hebrew2Minus"/>
                  <a:defRPr/>
                </a:pPr>
                <a:r>
                  <a:rPr lang="en-US" dirty="0" smtClean="0">
                    <a:solidFill>
                      <a:schemeClr val="tx1"/>
                    </a:solidFill>
                  </a:rPr>
                  <a:t>K=1</a:t>
                </a:r>
                <a:r>
                  <a:rPr lang="he-IL" dirty="0" smtClean="0">
                    <a:solidFill>
                      <a:schemeClr val="tx1"/>
                    </a:solidFill>
                  </a:rPr>
                  <a:t> פרושו שמנת הריכוזים במצב שיווי המשקל שווה 1. כלומר, המערכת הנמצאת בשיווי משקל אשר בו ריכוז המגיבים שווה לריכוז התוצרים ושווה ל-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1M</a:t>
                </a:r>
                <a:r>
                  <a:rPr lang="he-IL" dirty="0" smtClean="0">
                    <a:solidFill>
                      <a:schemeClr val="tx1"/>
                    </a:solidFill>
                  </a:rPr>
                  <a:t>.</a:t>
                </a:r>
                <a:endParaRPr lang="he-IL" dirty="0" smtClean="0">
                  <a:solidFill>
                    <a:schemeClr val="tx1"/>
                  </a:solidFill>
                  <a:sym typeface="Symbol"/>
                </a:endParaRPr>
              </a:p>
              <a:p>
                <a:pPr marL="342900" indent="-342900" algn="r" rtl="1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+mj-cs"/>
                  <a:buAutoNum type="hebrew2Minus"/>
                  <a:defRPr/>
                </a:pPr>
                <a:r>
                  <a:rPr lang="he-IL" dirty="0" smtClean="0">
                    <a:solidFill>
                      <a:schemeClr val="tx1"/>
                    </a:solidFill>
                    <a:sym typeface="Symbol"/>
                  </a:rPr>
                  <a:t>מאחר והמערכת נמצאת במצב שבו  </a:t>
                </a:r>
                <a:r>
                  <a:rPr lang="en-US" dirty="0">
                    <a:solidFill>
                      <a:schemeClr val="tx1"/>
                    </a:solidFill>
                    <a:sym typeface="Symbol"/>
                  </a:rPr>
                  <a:t>S</a:t>
                </a:r>
                <a:r>
                  <a:rPr lang="en-US" baseline="30000" dirty="0">
                    <a:solidFill>
                      <a:schemeClr val="tx1"/>
                    </a:solidFill>
                    <a:sym typeface="Symbol"/>
                  </a:rPr>
                  <a:t>0</a:t>
                </a:r>
                <a:r>
                  <a:rPr lang="en-US" dirty="0">
                    <a:solidFill>
                      <a:schemeClr val="tx1"/>
                    </a:solidFill>
                    <a:sym typeface="Symbol"/>
                  </a:rPr>
                  <a:t>t=0</a:t>
                </a:r>
                <a:r>
                  <a:rPr lang="he-IL" dirty="0">
                    <a:solidFill>
                      <a:schemeClr val="tx1"/>
                    </a:solidFill>
                    <a:sym typeface="Symbol"/>
                  </a:rPr>
                  <a:t> </a:t>
                </a:r>
                <a:r>
                  <a:rPr lang="he-IL" dirty="0" smtClean="0">
                    <a:solidFill>
                      <a:schemeClr val="tx1"/>
                    </a:solidFill>
                    <a:sym typeface="Symbol"/>
                  </a:rPr>
                  <a:t>והתגובה אנדותרמית כלומר 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 -H</a:t>
                </a:r>
                <a:r>
                  <a:rPr lang="en-US" baseline="30000" dirty="0" smtClean="0">
                    <a:solidFill>
                      <a:schemeClr val="tx1"/>
                    </a:solidFill>
                    <a:sym typeface="Symbol"/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/T</a:t>
                </a:r>
                <a:r>
                  <a:rPr lang="he-IL" dirty="0" smtClean="0">
                    <a:solidFill>
                      <a:schemeClr val="tx1"/>
                    </a:solidFill>
                    <a:sym typeface="Symbol"/>
                  </a:rPr>
                  <a:t>הוא מספר שלילי חייב ש - 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S</a:t>
                </a:r>
                <a:r>
                  <a:rPr lang="en-US" baseline="30000" dirty="0" smtClean="0">
                    <a:solidFill>
                      <a:schemeClr val="tx1"/>
                    </a:solidFill>
                    <a:sym typeface="Symbol"/>
                  </a:rPr>
                  <a:t>0</a:t>
                </a:r>
                <a:r>
                  <a:rPr lang="he-IL" dirty="0" smtClean="0">
                    <a:solidFill>
                      <a:schemeClr val="tx1"/>
                    </a:solidFill>
                    <a:sym typeface="Symbol"/>
                  </a:rPr>
                  <a:t> יהיה חיובי.</a:t>
                </a:r>
              </a:p>
              <a:p>
                <a:pPr marL="342900" indent="-342900" algn="r" rtl="1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+mj-cs"/>
                  <a:buAutoNum type="hebrew2Minus"/>
                  <a:defRPr/>
                </a:pPr>
                <a:r>
                  <a:rPr lang="en-US" dirty="0">
                    <a:solidFill>
                      <a:schemeClr val="tx1"/>
                    </a:solidFill>
                    <a:sym typeface="Symbol"/>
                  </a:rPr>
                  <a:t>S</a:t>
                </a:r>
                <a:r>
                  <a:rPr lang="en-US" baseline="30000" dirty="0">
                    <a:solidFill>
                      <a:schemeClr val="tx1"/>
                    </a:solidFill>
                    <a:sym typeface="Symbol"/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 = 2 x 240 – 304.2 = </a:t>
                </a:r>
                <a:r>
                  <a:rPr lang="en-US" dirty="0" smtClean="0">
                    <a:solidFill>
                      <a:srgbClr val="FF6600"/>
                    </a:solidFill>
                    <a:sym typeface="Symbol"/>
                  </a:rPr>
                  <a:t>175.8 J/K </a:t>
                </a:r>
                <a:endParaRPr lang="he-IL" dirty="0" smtClean="0">
                  <a:solidFill>
                    <a:srgbClr val="FF6600"/>
                  </a:solidFill>
                  <a:sym typeface="Symbol"/>
                </a:endParaRPr>
              </a:p>
              <a:p>
                <a:pPr marL="342900" indent="-342900" algn="r" rtl="1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+mj-cs"/>
                  <a:buAutoNum type="hebrew2Minus"/>
                  <a:defRPr/>
                </a:pPr>
                <a:r>
                  <a:rPr lang="he-IL" dirty="0" smtClean="0">
                    <a:solidFill>
                      <a:schemeClr val="tx1"/>
                    </a:solidFill>
                  </a:rPr>
                  <a:t>אחרי העברת אגפים בנוסחה הבאה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he-IL" dirty="0" smtClean="0">
                    <a:solidFill>
                      <a:schemeClr val="tx1"/>
                    </a:solidFill>
                  </a:rPr>
                  <a:t>ובידוד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</a:t>
                </a:r>
                <a:r>
                  <a:rPr lang="he-IL" dirty="0" smtClean="0">
                    <a:solidFill>
                      <a:schemeClr val="tx1"/>
                    </a:solidFill>
                  </a:rPr>
                  <a:t> מתקבלת הנוסחה: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377.7 </a:t>
                </a:r>
                <a:r>
                  <a:rPr lang="en-US" baseline="30000" dirty="0" smtClean="0">
                    <a:solidFill>
                      <a:srgbClr val="FF6600"/>
                    </a:solidFill>
                  </a:rPr>
                  <a:t>0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K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he-IL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T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2000" b="0" i="0" baseline="3000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num>
                      <m:den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S</m:t>
                        </m:r>
                        <m:r>
                          <a:rPr lang="en-US" sz="2000" b="0" i="0" baseline="3000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−∆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S</m:t>
                        </m:r>
                        <m:r>
                          <a:rPr lang="en-US" sz="2000" b="0" i="0" baseline="3000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t</m:t>
                        </m:r>
                      </m:den>
                    </m:f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66400</m:t>
                        </m:r>
                      </m:num>
                      <m:den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175</m:t>
                        </m:r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he-IL" b="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8" y="2924944"/>
                <a:ext cx="8196262" cy="3672408"/>
              </a:xfrm>
              <a:prstGeom prst="rect">
                <a:avLst/>
              </a:prstGeom>
              <a:blipFill rotWithShape="1">
                <a:blip r:embed="rId2"/>
                <a:stretch>
                  <a:fillRect r="-520"/>
                </a:stretch>
              </a:blipFill>
              <a:ln w="12700">
                <a:solidFill>
                  <a:schemeClr val="bg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תשובה לשאלה 6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14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451085"/>
              </p:ext>
            </p:extLst>
          </p:nvPr>
        </p:nvGraphicFramePr>
        <p:xfrm>
          <a:off x="539552" y="1916832"/>
          <a:ext cx="2376264" cy="109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5851"/>
                <a:gridCol w="1260413"/>
              </a:tblGrid>
              <a:tr h="33603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החומר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J/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kmol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N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4(g)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304.2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NO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2(g)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240.0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301208"/>
            <a:ext cx="2284519" cy="60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0688" y="642938"/>
            <a:ext cx="8183562" cy="2308324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המערכת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4(g)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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2NO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נמצאת במצב שיווי משקל בטמפרטורה שבה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K=1</a:t>
            </a:r>
            <a:endParaRPr lang="he-IL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א. מהי המשמעות של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K=1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?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ב.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ידוע שעבור תגובה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זו  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H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= 66.4Kj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 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ו- </a:t>
            </a:r>
            <a:r>
              <a:rPr lang="en-US" dirty="0">
                <a:solidFill>
                  <a:srgbClr val="1D4C72"/>
                </a:solidFill>
                <a:sym typeface="Symbol"/>
              </a:rPr>
              <a:t>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t=0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קבע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בהסתמך על הנתונים שקבלת 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(ולא על ניסוח התגובה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), מהו סימנו של 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S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של התגובה הנ"ל. פרט שיקולך.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ג.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חשב את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של התגובה מהנתונים הבאים: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ד.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חשב את הטמפרטורה בה נמצאת המערכת הנ"ל.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2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688" y="642938"/>
            <a:ext cx="8183562" cy="872034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נתונה התגובה: 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A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2B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 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H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&lt;0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התגובה לא מתרחשת בטמפרטורת החדר. הסבירו. 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שאלה 7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15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563563" y="1547500"/>
            <a:ext cx="8040687" cy="36933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he-IL" b="1" dirty="0">
                <a:solidFill>
                  <a:srgbClr val="7F7F7F"/>
                </a:solidFill>
              </a:rPr>
              <a:t>רמז: </a:t>
            </a:r>
            <a:r>
              <a:rPr lang="he-IL" dirty="0" smtClean="0">
                <a:solidFill>
                  <a:srgbClr val="7F7F7F"/>
                </a:solidFill>
              </a:rPr>
              <a:t>התייחסו בהסבר לשיקולים תרמודינמיים ולשיקולים קינטיים.</a:t>
            </a:r>
            <a:endParaRPr lang="he-IL" dirty="0">
              <a:solidFill>
                <a:srgbClr val="1D4C7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7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688" y="642938"/>
            <a:ext cx="8183562" cy="872034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נתונה התגובה: 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A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2B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 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H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&lt;0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התגובה לא מתרחשת בטמפרטורת החדר. הסבירו. 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794" y="2348880"/>
            <a:ext cx="8196262" cy="345638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tx1"/>
                </a:solidFill>
              </a:rPr>
              <a:t>תשובה: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1"/>
                </a:solidFill>
              </a:rPr>
              <a:t>אפשר לראות מהנתונים שהתגובה אכסותרמית-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H</a:t>
            </a:r>
            <a:r>
              <a:rPr lang="en-US" baseline="30000" dirty="0">
                <a:solidFill>
                  <a:schemeClr val="tx1"/>
                </a:solidFill>
                <a:sym typeface="Symbol"/>
              </a:rPr>
              <a:t>0</a:t>
            </a:r>
            <a:r>
              <a:rPr lang="en-US" dirty="0">
                <a:solidFill>
                  <a:schemeClr val="tx1"/>
                </a:solidFill>
                <a:sym typeface="Symbol"/>
              </a:rPr>
              <a:t>&lt;0</a:t>
            </a:r>
            <a:r>
              <a:rPr lang="he-IL" dirty="0" smtClean="0">
                <a:solidFill>
                  <a:schemeClr val="tx1"/>
                </a:solidFill>
              </a:rPr>
              <a:t> והאנטרופיה עולה כי מ- 1 מול גז נוצקו 2 מול גז, כלומר</a:t>
            </a:r>
            <a:r>
              <a:rPr lang="en-US" dirty="0" smtClean="0">
                <a:solidFill>
                  <a:schemeClr val="tx1"/>
                </a:solidFill>
              </a:rPr>
              <a:t>&gt;0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  <a:sym typeface="Symbol"/>
              </a:rPr>
              <a:t></a:t>
            </a:r>
            <a:r>
              <a:rPr lang="en-US" dirty="0">
                <a:solidFill>
                  <a:schemeClr val="tx1"/>
                </a:solidFill>
                <a:sym typeface="Symbol"/>
              </a:rPr>
              <a:t>S</a:t>
            </a:r>
            <a:r>
              <a:rPr lang="en-US" baseline="30000" dirty="0">
                <a:solidFill>
                  <a:schemeClr val="tx1"/>
                </a:solidFill>
                <a:sym typeface="Symbol"/>
              </a:rPr>
              <a:t>0</a:t>
            </a:r>
            <a:r>
              <a:rPr lang="he-IL" dirty="0">
                <a:solidFill>
                  <a:schemeClr val="tx1"/>
                </a:solidFill>
                <a:sym typeface="Symbol"/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. מכאן אפשר </a:t>
            </a:r>
            <a:r>
              <a:rPr lang="he-IL" dirty="0">
                <a:solidFill>
                  <a:schemeClr val="tx1"/>
                </a:solidFill>
              </a:rPr>
              <a:t>להסיק שכשבוחנים את </a:t>
            </a:r>
            <a:r>
              <a:rPr lang="he-IL" dirty="0" smtClean="0">
                <a:solidFill>
                  <a:schemeClr val="tx1"/>
                </a:solidFill>
              </a:rPr>
              <a:t>השיקולים </a:t>
            </a:r>
            <a:r>
              <a:rPr lang="he-IL" smtClean="0">
                <a:solidFill>
                  <a:schemeClr val="tx1"/>
                </a:solidFill>
              </a:rPr>
              <a:t>התרמודינמיים שהתגובה </a:t>
            </a:r>
            <a:r>
              <a:rPr lang="he-IL" dirty="0" smtClean="0">
                <a:solidFill>
                  <a:schemeClr val="tx1"/>
                </a:solidFill>
              </a:rPr>
              <a:t>אמורה להתרחש ספונטנית בכל טמפרטורה.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1"/>
                </a:solidFill>
              </a:rPr>
              <a:t>(הצבה של הסימנים בנוסחה מראה ש- </a:t>
            </a:r>
            <a:r>
              <a:rPr lang="en-US" dirty="0">
                <a:solidFill>
                  <a:schemeClr val="tx1"/>
                </a:solidFill>
              </a:rPr>
              <a:t>&gt;0 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  <a:sym typeface="Symbol"/>
              </a:rPr>
              <a:t>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St</a:t>
            </a:r>
            <a:r>
              <a:rPr lang="en-US" baseline="30000" dirty="0" smtClean="0">
                <a:solidFill>
                  <a:schemeClr val="tx1"/>
                </a:solidFill>
                <a:sym typeface="Symbol"/>
              </a:rPr>
              <a:t>0</a:t>
            </a:r>
            <a:r>
              <a:rPr lang="he-IL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he-IL" dirty="0" smtClean="0">
                <a:solidFill>
                  <a:schemeClr val="tx1"/>
                </a:solidFill>
                <a:sym typeface="Wingdings" pitchFamily="2" charset="2"/>
              </a:rPr>
              <a:t>בכל טמפ').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1"/>
                </a:solidFill>
                <a:sym typeface="Wingdings" pitchFamily="2" charset="2"/>
              </a:rPr>
              <a:t>מהנתונים ברור שהתגובה לא מתרחשת ספונטנית בטמפרטורת החדר.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1"/>
                </a:solidFill>
                <a:sym typeface="Wingdings" pitchFamily="2" charset="2"/>
              </a:rPr>
              <a:t>רק סיבה אחת יכולה להיות לכך והיא שלתגובה </a:t>
            </a:r>
            <a:r>
              <a:rPr lang="he-IL" dirty="0" smtClean="0">
                <a:solidFill>
                  <a:srgbClr val="FF6600"/>
                </a:solidFill>
                <a:sym typeface="Wingdings" pitchFamily="2" charset="2"/>
              </a:rPr>
              <a:t>אנרגיית שפעול גבוהה</a:t>
            </a:r>
            <a:r>
              <a:rPr lang="he-IL" dirty="0" smtClean="0">
                <a:solidFill>
                  <a:schemeClr val="tx1"/>
                </a:solidFill>
                <a:sym typeface="Wingdings" pitchFamily="2" charset="2"/>
              </a:rPr>
              <a:t>. לחלקיקים אין מספיק אנרגיה לעבור את מחסום אנרגיית השפעול בטמפרטורת החדר.</a:t>
            </a: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תשובה לשאלה 7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16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563761" y="1547500"/>
            <a:ext cx="8040687" cy="36933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he-IL" b="1" dirty="0">
                <a:solidFill>
                  <a:srgbClr val="7F7F7F"/>
                </a:solidFill>
              </a:rPr>
              <a:t>רמז: </a:t>
            </a:r>
            <a:r>
              <a:rPr lang="he-IL" dirty="0" smtClean="0">
                <a:solidFill>
                  <a:srgbClr val="7F7F7F"/>
                </a:solidFill>
              </a:rPr>
              <a:t>התייחסו בהסבר לשיקולים תרמודינמיים ולשיקולים קינטיים.</a:t>
            </a:r>
            <a:endParaRPr lang="he-IL" dirty="0">
              <a:solidFill>
                <a:srgbClr val="1D4C7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87" y="4007024"/>
            <a:ext cx="2113805" cy="55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3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688" y="642938"/>
            <a:ext cx="8183562" cy="21698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למי בכל זוג חומרים תהיה אנטרופיה </a:t>
            </a:r>
            <a:r>
              <a:rPr lang="he-IL" u="sng" dirty="0" smtClean="0">
                <a:solidFill>
                  <a:srgbClr val="1D4C72"/>
                </a:solidFill>
                <a:latin typeface="+mn-lt"/>
                <a:cs typeface="+mn-cs"/>
              </a:rPr>
              <a:t>גבוהה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יותר? 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הסבירו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א. ל-1 מול מים או ל-1 מול קרח.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ב. ל-1 מול גז חמצן ב-1 ליטר או ל-1מול גז חמצן ב-2 ליטר.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ג. ל-1ליטר מים טהורים או ל-1ליטר תמיסת מי מלח בריכוז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0.1M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ד. ל- 1 ליטר אוויר בלחץ 1 אטמוספרה או ל-1 ליטר גז חמצן באותו הלחץ.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שאלה 1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2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4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688" y="642938"/>
            <a:ext cx="8183562" cy="1477328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למי בכל זוג חומרים תהיה אנטרופיה </a:t>
            </a:r>
            <a:r>
              <a:rPr lang="he-IL" u="sng" dirty="0" smtClean="0">
                <a:solidFill>
                  <a:srgbClr val="1D4C72"/>
                </a:solidFill>
                <a:latin typeface="+mn-lt"/>
                <a:cs typeface="+mn-cs"/>
              </a:rPr>
              <a:t>גבוהה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יותר? הסבירו.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א. ל-1 מול מים בנוזל או ל-1 מול קרח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ב. ל-1 מול גז חמצן ב-1 ליטר או ל-1מול גז חמצן ב-2 ליטר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ג. ל-1ליטר מים טהורים או ל-1ליטר תמיסת מי מלח בריכוז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0.1M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ד. ל- 1 ליטר אוויר בלחץ 1 אטמוספרה או ל-1 ליטר גז חמצן באותו הלחץ.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512" y="2420888"/>
            <a:ext cx="8373938" cy="417646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tx1"/>
                </a:solidFill>
              </a:rPr>
              <a:t>תשובה:</a:t>
            </a:r>
          </a:p>
          <a:p>
            <a:pPr marL="342900" indent="-34290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ebrew2Minus"/>
              <a:defRPr/>
            </a:pPr>
            <a:r>
              <a:rPr lang="he-IL" dirty="0" smtClean="0">
                <a:solidFill>
                  <a:srgbClr val="FF6600"/>
                </a:solidFill>
              </a:rPr>
              <a:t>ל- 1 מול מים במצב נוזל</a:t>
            </a:r>
            <a:r>
              <a:rPr lang="he-IL" dirty="0" smtClean="0">
                <a:solidFill>
                  <a:schemeClr val="tx1"/>
                </a:solidFill>
              </a:rPr>
              <a:t>. האנטרופיה בנוזל גבוהה יותר מאשר במוצק. למולקולות המים נוספה יכולת סיבוב בהשוואה לקרח ולכן גם גדלה יכולת התנועה של המולקולות. פיזור החלקיקים והאנרגיה בחומר גדולים יותר בנוזל.</a:t>
            </a:r>
          </a:p>
          <a:p>
            <a:pPr marL="342900" indent="-34290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ebrew2Minus"/>
              <a:defRPr/>
            </a:pPr>
            <a:r>
              <a:rPr lang="he-IL" dirty="0" smtClean="0">
                <a:solidFill>
                  <a:srgbClr val="FF6600"/>
                </a:solidFill>
              </a:rPr>
              <a:t>ל- 1 מול גז חמצן ב-2 ליטר</a:t>
            </a:r>
            <a:r>
              <a:rPr lang="he-IL" dirty="0" smtClean="0">
                <a:solidFill>
                  <a:schemeClr val="tx1"/>
                </a:solidFill>
              </a:rPr>
              <a:t>. מולקולות החמצן מפוזרות בנפח גדול יותר ולכן פיזור החלקיקים והאנרגיה גדולים יותר והאנטרופיה גבוהה יותר.</a:t>
            </a:r>
          </a:p>
          <a:p>
            <a:pPr marL="342900" indent="-34290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ebrew2Minus"/>
              <a:defRPr/>
            </a:pPr>
            <a:r>
              <a:rPr lang="he-IL" dirty="0" smtClean="0">
                <a:solidFill>
                  <a:srgbClr val="FF6600"/>
                </a:solidFill>
              </a:rPr>
              <a:t>ל- 1 ליטר תמיסה</a:t>
            </a:r>
            <a:r>
              <a:rPr lang="he-IL" dirty="0" smtClean="0">
                <a:solidFill>
                  <a:schemeClr val="tx1"/>
                </a:solidFill>
              </a:rPr>
              <a:t>. נפח התמיסה זהה לנפח הנוזל אך היא מכילה תערובת של חלקיקים שונים ולכן פיזור החלקיקים והאנרגיה בתמיסה גדולים יותר.</a:t>
            </a:r>
          </a:p>
          <a:p>
            <a:pPr marL="342900" indent="-34290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ebrew2Minus"/>
              <a:defRPr/>
            </a:pPr>
            <a:r>
              <a:rPr lang="he-IL" dirty="0" smtClean="0">
                <a:solidFill>
                  <a:srgbClr val="FF6600"/>
                </a:solidFill>
              </a:rPr>
              <a:t>ל- 1 ליטר אוויר</a:t>
            </a:r>
            <a:r>
              <a:rPr lang="he-IL" dirty="0" smtClean="0">
                <a:solidFill>
                  <a:schemeClr val="tx1"/>
                </a:solidFill>
              </a:rPr>
              <a:t>. בליטר אוויר יש אמנם אותו מספר חלקיקים כמו בליטר חמצן אך באוויר יש תערובת גזים (בעיקר חנקן וחמצן) לכן פיזור החלקיקים והאנרגיה במערכת גדולים יותר.</a:t>
            </a:r>
          </a:p>
          <a:p>
            <a:pPr marL="342900" indent="-34290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ebrew2Minus"/>
              <a:defRPr/>
            </a:pP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smtClean="0">
                <a:solidFill>
                  <a:srgbClr val="FF6600"/>
                </a:solidFill>
              </a:rPr>
              <a:t>תשובה לשאלה </a:t>
            </a:r>
            <a:r>
              <a:rPr lang="he-IL" sz="2000" b="1" dirty="0" smtClean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3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1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88" y="620688"/>
            <a:ext cx="8183562" cy="2585323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נתונות התגובות הבאות: </a:t>
            </a:r>
          </a:p>
          <a:p>
            <a:pPr marL="400050" indent="-4000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UcPeriod"/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2SO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+ 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2SO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3(g)</a:t>
            </a:r>
          </a:p>
          <a:p>
            <a:pPr marL="400050" indent="-4000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UcPeriod"/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2NH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3(g)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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 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 +3H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2(g)</a:t>
            </a:r>
          </a:p>
          <a:p>
            <a:pPr marL="400050" indent="-4000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UcPeriod"/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Na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(s)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 + 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Na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(s)</a:t>
            </a:r>
            <a:endParaRPr lang="he-IL" baseline="-25000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marL="400050" indent="-4000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UcPeriod"/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S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8(s)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+ 8O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 8SO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2(g)</a:t>
            </a:r>
            <a:endParaRPr lang="he-IL" baseline="-25000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rgbClr val="1D4C72"/>
                </a:solidFill>
              </a:rPr>
              <a:t>שערו מהו סימנו של </a:t>
            </a:r>
            <a:r>
              <a:rPr lang="en-US" dirty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>
                <a:solidFill>
                  <a:srgbClr val="1D4C72"/>
                </a:solidFill>
                <a:sym typeface="Symbol"/>
              </a:rPr>
              <a:t> שלהן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0456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שאלה 2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4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4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57188" y="3284984"/>
            <a:ext cx="8196262" cy="316835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tx1"/>
                </a:solidFill>
              </a:rPr>
              <a:t>תשובה:</a:t>
            </a:r>
          </a:p>
          <a:p>
            <a:pPr marL="400050" indent="-40005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dirty="0">
                <a:solidFill>
                  <a:srgbClr val="FF6600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rgbClr val="FF6600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FF6600"/>
                </a:solidFill>
              </a:rPr>
              <a:t> שלילי</a:t>
            </a:r>
            <a:r>
              <a:rPr lang="he-IL" dirty="0" smtClean="0">
                <a:solidFill>
                  <a:schemeClr val="tx1"/>
                </a:solidFill>
              </a:rPr>
              <a:t>. משלושה מול גז מתקבלים רק שני מול גז. פיזור החלקיקים והאנרגיה במערכת קטן.</a:t>
            </a:r>
          </a:p>
          <a:p>
            <a:pPr marL="400050" indent="-40005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dirty="0">
                <a:solidFill>
                  <a:srgbClr val="FF6600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rgbClr val="FF6600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FF6600"/>
                </a:solidFill>
              </a:rPr>
              <a:t> חיובי</a:t>
            </a:r>
            <a:r>
              <a:rPr lang="he-IL" dirty="0" smtClean="0">
                <a:solidFill>
                  <a:schemeClr val="tx1"/>
                </a:solidFill>
              </a:rPr>
              <a:t>. משני מול גז מתקבלים ארבעה מול גז. פיזור החלקיקים והאנרגיה במערכת גדל.</a:t>
            </a:r>
          </a:p>
          <a:p>
            <a:pPr marL="400050" indent="-40005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dirty="0">
                <a:solidFill>
                  <a:srgbClr val="FF6600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rgbClr val="FF6600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FF6600"/>
                </a:solidFill>
              </a:rPr>
              <a:t> שלילי</a:t>
            </a:r>
            <a:r>
              <a:rPr lang="he-IL" dirty="0" smtClean="0">
                <a:solidFill>
                  <a:schemeClr val="tx1"/>
                </a:solidFill>
              </a:rPr>
              <a:t>. ממול מוצק ומול גז מתקבל רק מול מוצק</a:t>
            </a:r>
            <a:r>
              <a:rPr lang="he-IL" dirty="0">
                <a:solidFill>
                  <a:schemeClr val="tx1"/>
                </a:solidFill>
              </a:rPr>
              <a:t>. פיזור החלקיקים והאנרגיה במערכת קטן.</a:t>
            </a:r>
          </a:p>
          <a:p>
            <a:pPr marL="400050" indent="-40005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he-IL" dirty="0" smtClean="0">
                <a:solidFill>
                  <a:srgbClr val="FF6600"/>
                </a:solidFill>
              </a:rPr>
              <a:t>אי אפשר לדעת ללא חישוב</a:t>
            </a:r>
            <a:r>
              <a:rPr lang="he-IL" dirty="0" smtClean="0">
                <a:solidFill>
                  <a:schemeClr val="tx1"/>
                </a:solidFill>
              </a:rPr>
              <a:t>. מול מוצק (אנטרופיה נמוכה) ושמונה מול גז </a:t>
            </a:r>
            <a:r>
              <a:rPr lang="he-IL" dirty="0" smtClean="0">
                <a:solidFill>
                  <a:schemeClr val="tx1"/>
                </a:solidFill>
              </a:rPr>
              <a:t>של מגיבים יוצרים </a:t>
            </a:r>
            <a:r>
              <a:rPr lang="he-IL" dirty="0" smtClean="0">
                <a:solidFill>
                  <a:schemeClr val="tx1"/>
                </a:solidFill>
              </a:rPr>
              <a:t>שמונה מול גז </a:t>
            </a:r>
            <a:r>
              <a:rPr lang="he-IL" dirty="0" smtClean="0">
                <a:solidFill>
                  <a:schemeClr val="tx1"/>
                </a:solidFill>
              </a:rPr>
              <a:t>תוצר. </a:t>
            </a:r>
            <a:r>
              <a:rPr lang="he-IL" dirty="0" smtClean="0">
                <a:solidFill>
                  <a:schemeClr val="tx1"/>
                </a:solidFill>
              </a:rPr>
              <a:t>לא ברור היכן פיזור החלקיקים גדול יותר</a:t>
            </a:r>
            <a:r>
              <a:rPr lang="he-IL" dirty="0" smtClean="0">
                <a:solidFill>
                  <a:schemeClr val="tx1"/>
                </a:solidFill>
              </a:rPr>
              <a:t>. (אפשר היה לשער שיהיה בסביבות אפס אולי מעט שלילי או מעט חיובי)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0456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תשובה לשאלה 2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5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7188" y="620688"/>
            <a:ext cx="8183562" cy="2585323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נתונות התגובות הבאות: </a:t>
            </a:r>
          </a:p>
          <a:p>
            <a:pPr marL="400050" indent="-4000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UcPeriod"/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2SO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+ 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2SO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3(g)</a:t>
            </a:r>
          </a:p>
          <a:p>
            <a:pPr marL="400050" indent="-4000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UcPeriod"/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2NH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3(g)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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 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 +3H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2(g)</a:t>
            </a:r>
          </a:p>
          <a:p>
            <a:pPr marL="400050" indent="-4000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UcPeriod"/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Na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(s)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 + 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 3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Na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(s)</a:t>
            </a:r>
            <a:endParaRPr lang="he-IL" baseline="-25000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marL="400050" indent="-4000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UcPeriod"/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S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8(s)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+ 8O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 8SO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2(g)</a:t>
            </a:r>
            <a:endParaRPr lang="he-IL" baseline="-25000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rgbClr val="1D4C72"/>
                </a:solidFill>
              </a:rPr>
              <a:t>שערו מהו סימנו של </a:t>
            </a:r>
            <a:r>
              <a:rPr lang="en-US" dirty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>
                <a:solidFill>
                  <a:srgbClr val="1D4C72"/>
                </a:solidFill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שלהן.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6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שאלה 3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6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03188"/>
              </p:ext>
            </p:extLst>
          </p:nvPr>
        </p:nvGraphicFramePr>
        <p:xfrm>
          <a:off x="683568" y="665064"/>
          <a:ext cx="2736306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68153"/>
                <a:gridCol w="136815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החומר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J/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kmol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8(s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1D4C72"/>
                          </a:solidFill>
                        </a:rPr>
                        <a:t>256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2(g)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1D4C72"/>
                          </a:solidFill>
                        </a:rPr>
                        <a:t>205.1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SO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2(g)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1D4C72"/>
                          </a:solidFill>
                        </a:rPr>
                        <a:t>248.5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19872" y="548680"/>
            <a:ext cx="5087218" cy="21698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wrap="square"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חשבו </a:t>
            </a:r>
            <a:r>
              <a:rPr lang="he-IL" dirty="0">
                <a:solidFill>
                  <a:srgbClr val="1D4C72"/>
                </a:solidFill>
                <a:sym typeface="Wingdings" pitchFamily="2" charset="2"/>
              </a:rPr>
              <a:t>עבור </a:t>
            </a: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התגובה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                  </a:t>
            </a:r>
            <a:r>
              <a:rPr lang="en-US" dirty="0" smtClean="0">
                <a:solidFill>
                  <a:srgbClr val="1D4C72"/>
                </a:solidFill>
                <a:sym typeface="Wingdings" pitchFamily="2" charset="2"/>
              </a:rPr>
              <a:t>S</a:t>
            </a:r>
            <a:r>
              <a:rPr lang="en-US" baseline="-25000" dirty="0" smtClean="0">
                <a:solidFill>
                  <a:srgbClr val="1D4C72"/>
                </a:solidFill>
                <a:sym typeface="Wingdings" pitchFamily="2" charset="2"/>
              </a:rPr>
              <a:t>8(s</a:t>
            </a:r>
            <a:r>
              <a:rPr lang="en-US" baseline="-25000" dirty="0">
                <a:solidFill>
                  <a:srgbClr val="1D4C72"/>
                </a:solidFill>
                <a:sym typeface="Wingdings" pitchFamily="2" charset="2"/>
              </a:rPr>
              <a:t>)</a:t>
            </a:r>
            <a:r>
              <a:rPr lang="en-US" dirty="0">
                <a:solidFill>
                  <a:srgbClr val="1D4C72"/>
                </a:solidFill>
                <a:sym typeface="Wingdings" pitchFamily="2" charset="2"/>
              </a:rPr>
              <a:t> + 8O</a:t>
            </a:r>
            <a:r>
              <a:rPr lang="en-US" baseline="-25000" dirty="0">
                <a:solidFill>
                  <a:srgbClr val="1D4C72"/>
                </a:solidFill>
                <a:sym typeface="Wingdings" pitchFamily="2" charset="2"/>
              </a:rPr>
              <a:t>2(g)</a:t>
            </a:r>
            <a:r>
              <a:rPr lang="en-US" dirty="0">
                <a:solidFill>
                  <a:srgbClr val="1D4C72"/>
                </a:solidFill>
                <a:sym typeface="Wingdings" pitchFamily="2" charset="2"/>
              </a:rPr>
              <a:t>  8SO</a:t>
            </a:r>
            <a:r>
              <a:rPr lang="en-US" baseline="-25000" dirty="0">
                <a:solidFill>
                  <a:srgbClr val="1D4C72"/>
                </a:solidFill>
                <a:sym typeface="Wingdings" pitchFamily="2" charset="2"/>
              </a:rPr>
              <a:t>2(g</a:t>
            </a:r>
            <a:r>
              <a:rPr lang="en-US" baseline="-25000" dirty="0" smtClean="0">
                <a:solidFill>
                  <a:srgbClr val="1D4C72"/>
                </a:solidFill>
                <a:sym typeface="Wingdings" pitchFamily="2" charset="2"/>
              </a:rPr>
              <a:t>)</a:t>
            </a:r>
            <a:endParaRPr lang="he-IL" dirty="0" smtClean="0">
              <a:solidFill>
                <a:srgbClr val="1D4C72"/>
              </a:solidFill>
              <a:sym typeface="Wingdings" pitchFamily="2" charset="2"/>
            </a:endParaRP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את </a:t>
            </a:r>
            <a:r>
              <a:rPr lang="en-US" dirty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>
                <a:solidFill>
                  <a:srgbClr val="1D4C72"/>
                </a:solidFill>
                <a:sym typeface="Wingdings" pitchFamily="2" charset="2"/>
              </a:rPr>
              <a:t> מהנתונים </a:t>
            </a: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שבטבלה. 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האם </a:t>
            </a:r>
            <a:r>
              <a:rPr lang="he-IL" dirty="0">
                <a:solidFill>
                  <a:srgbClr val="1D4C72"/>
                </a:solidFill>
                <a:sym typeface="Wingdings" pitchFamily="2" charset="2"/>
              </a:rPr>
              <a:t>קיימת התאמה בין השערתכם </a:t>
            </a: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הראשונית לחישוב</a:t>
            </a:r>
            <a:r>
              <a:rPr lang="he-IL" dirty="0">
                <a:solidFill>
                  <a:srgbClr val="1D4C72"/>
                </a:solidFill>
                <a:sym typeface="Wingdings" pitchFamily="2" charset="2"/>
              </a:rPr>
              <a:t>? הסבירו.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4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9872" y="548680"/>
            <a:ext cx="5087218" cy="21698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wrap="square"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חשבו </a:t>
            </a:r>
            <a:r>
              <a:rPr lang="he-IL" dirty="0">
                <a:solidFill>
                  <a:srgbClr val="1D4C72"/>
                </a:solidFill>
                <a:sym typeface="Wingdings" pitchFamily="2" charset="2"/>
              </a:rPr>
              <a:t>עבור </a:t>
            </a: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התגובה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                  </a:t>
            </a:r>
            <a:r>
              <a:rPr lang="en-US" dirty="0" smtClean="0">
                <a:solidFill>
                  <a:srgbClr val="1D4C72"/>
                </a:solidFill>
                <a:sym typeface="Wingdings" pitchFamily="2" charset="2"/>
              </a:rPr>
              <a:t>S</a:t>
            </a:r>
            <a:r>
              <a:rPr lang="en-US" baseline="-25000" dirty="0" smtClean="0">
                <a:solidFill>
                  <a:srgbClr val="1D4C72"/>
                </a:solidFill>
                <a:sym typeface="Wingdings" pitchFamily="2" charset="2"/>
              </a:rPr>
              <a:t>8(s</a:t>
            </a:r>
            <a:r>
              <a:rPr lang="en-US" baseline="-25000" dirty="0">
                <a:solidFill>
                  <a:srgbClr val="1D4C72"/>
                </a:solidFill>
                <a:sym typeface="Wingdings" pitchFamily="2" charset="2"/>
              </a:rPr>
              <a:t>)</a:t>
            </a:r>
            <a:r>
              <a:rPr lang="en-US" dirty="0">
                <a:solidFill>
                  <a:srgbClr val="1D4C72"/>
                </a:solidFill>
                <a:sym typeface="Wingdings" pitchFamily="2" charset="2"/>
              </a:rPr>
              <a:t> + 8O</a:t>
            </a:r>
            <a:r>
              <a:rPr lang="en-US" baseline="-25000" dirty="0">
                <a:solidFill>
                  <a:srgbClr val="1D4C72"/>
                </a:solidFill>
                <a:sym typeface="Wingdings" pitchFamily="2" charset="2"/>
              </a:rPr>
              <a:t>2(g)</a:t>
            </a:r>
            <a:r>
              <a:rPr lang="en-US" dirty="0">
                <a:solidFill>
                  <a:srgbClr val="1D4C72"/>
                </a:solidFill>
                <a:sym typeface="Wingdings" pitchFamily="2" charset="2"/>
              </a:rPr>
              <a:t>  8SO</a:t>
            </a:r>
            <a:r>
              <a:rPr lang="en-US" baseline="-25000" dirty="0">
                <a:solidFill>
                  <a:srgbClr val="1D4C72"/>
                </a:solidFill>
                <a:sym typeface="Wingdings" pitchFamily="2" charset="2"/>
              </a:rPr>
              <a:t>2(g</a:t>
            </a:r>
            <a:r>
              <a:rPr lang="en-US" baseline="-25000" dirty="0" smtClean="0">
                <a:solidFill>
                  <a:srgbClr val="1D4C72"/>
                </a:solidFill>
                <a:sym typeface="Wingdings" pitchFamily="2" charset="2"/>
              </a:rPr>
              <a:t>)</a:t>
            </a:r>
            <a:endParaRPr lang="he-IL" dirty="0" smtClean="0">
              <a:solidFill>
                <a:srgbClr val="1D4C72"/>
              </a:solidFill>
              <a:sym typeface="Wingdings" pitchFamily="2" charset="2"/>
            </a:endParaRP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את </a:t>
            </a:r>
            <a:r>
              <a:rPr lang="en-US" dirty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>
                <a:solidFill>
                  <a:srgbClr val="1D4C72"/>
                </a:solidFill>
                <a:sym typeface="Wingdings" pitchFamily="2" charset="2"/>
              </a:rPr>
              <a:t> מהנתונים </a:t>
            </a: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שבטבלה. 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האם </a:t>
            </a:r>
            <a:r>
              <a:rPr lang="he-IL" dirty="0">
                <a:solidFill>
                  <a:srgbClr val="1D4C72"/>
                </a:solidFill>
                <a:sym typeface="Wingdings" pitchFamily="2" charset="2"/>
              </a:rPr>
              <a:t>קיימת התאמה בין השערתכם </a:t>
            </a:r>
            <a:r>
              <a:rPr lang="he-IL" dirty="0" smtClean="0">
                <a:solidFill>
                  <a:srgbClr val="1D4C72"/>
                </a:solidFill>
                <a:sym typeface="Wingdings" pitchFamily="2" charset="2"/>
              </a:rPr>
              <a:t>הראשונית לחישוב</a:t>
            </a:r>
            <a:r>
              <a:rPr lang="he-IL" dirty="0">
                <a:solidFill>
                  <a:srgbClr val="1D4C72"/>
                </a:solidFill>
                <a:sym typeface="Wingdings" pitchFamily="2" charset="2"/>
              </a:rPr>
              <a:t>? הסבירו.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57188" y="2852936"/>
                <a:ext cx="8196262" cy="3312368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2">
                      <a:lumMod val="95000"/>
                    </a:schemeClr>
                  </a:gs>
                </a:gsLst>
                <a:lin ang="5400000" scaled="0"/>
              </a:gra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/>
              <a:lstStyle/>
              <a:p>
                <a:pPr algn="r" rtl="1" fontAlgn="auto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he-IL" b="1" dirty="0" smtClean="0">
                    <a:solidFill>
                      <a:schemeClr val="tx1"/>
                    </a:solidFill>
                  </a:rPr>
                  <a:t>תשובה:</a:t>
                </a:r>
                <a:endParaRPr lang="he-IL" b="1" dirty="0">
                  <a:solidFill>
                    <a:schemeClr val="tx1"/>
                  </a:solidFill>
                </a:endParaRPr>
              </a:p>
              <a:p>
                <a:pPr algn="ctr" rtl="1" fontAlgn="auto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he-IL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∆</m:t>
                    </m:r>
                    <m:sSup>
                      <m:sSupPr>
                        <m:ctrlPr>
                          <a:rPr lang="he-IL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p>
                        <m:r>
                          <a:rPr lang="he-IL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8 x 248.5 – (8 x 205.1+256) = 1988 - (1640.8+256)</a:t>
                </a:r>
              </a:p>
              <a:p>
                <a:pPr algn="ctr" rtl="1" fontAlgn="auto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 smtClean="0">
                    <a:solidFill>
                      <a:schemeClr val="tx1"/>
                    </a:solidFill>
                  </a:rPr>
                  <a:t> = 1988 – 1896.8 = </a:t>
                </a:r>
                <a:r>
                  <a:rPr lang="en-US" b="1" dirty="0" smtClean="0">
                    <a:solidFill>
                      <a:srgbClr val="FF6600"/>
                    </a:solidFill>
                  </a:rPr>
                  <a:t>91.2 J/K</a:t>
                </a:r>
                <a:r>
                  <a:rPr lang="he-IL" b="1" dirty="0" smtClean="0">
                    <a:solidFill>
                      <a:srgbClr val="FF66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he-IL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∆</m:t>
                    </m:r>
                    <m:sSup>
                      <m:sSupPr>
                        <m:ctrlPr>
                          <a:rPr lang="he-IL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p>
                        <m:r>
                          <a:rPr lang="he-IL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he-IL" dirty="0" smtClean="0">
                  <a:solidFill>
                    <a:schemeClr val="tx1"/>
                  </a:solidFill>
                </a:endParaRPr>
              </a:p>
              <a:p>
                <a:pPr algn="r" rtl="1" fontAlgn="auto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he-IL" dirty="0" smtClean="0">
                    <a:solidFill>
                      <a:schemeClr val="tx1"/>
                    </a:solidFill>
                  </a:rPr>
                  <a:t>אי-אפשר </a:t>
                </a:r>
                <a:r>
                  <a:rPr lang="he-IL" dirty="0" smtClean="0">
                    <a:solidFill>
                      <a:schemeClr val="tx1"/>
                    </a:solidFill>
                  </a:rPr>
                  <a:t>לחזות במדויק ובמקרה זה אין התאמה (קבלנו שינוי אנטרופיה חיובי) כי מספר מולקולות הגז במגיבים ובתוצרים שווה. במגיבים נוסף מול מוצק בעל אנטרופיה נמוכה יחסית.</a:t>
                </a:r>
                <a:endParaRPr lang="he-IL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8" y="2852936"/>
                <a:ext cx="8196262" cy="3312368"/>
              </a:xfrm>
              <a:prstGeom prst="rect">
                <a:avLst/>
              </a:prstGeom>
              <a:blipFill rotWithShape="1">
                <a:blip r:embed="rId2"/>
                <a:stretch>
                  <a:fillRect r="-520" b="-2569"/>
                </a:stretch>
              </a:blipFill>
              <a:ln w="12700">
                <a:solidFill>
                  <a:schemeClr val="bg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תשובה לשאלה 3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7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061325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181704"/>
              </p:ext>
            </p:extLst>
          </p:nvPr>
        </p:nvGraphicFramePr>
        <p:xfrm>
          <a:off x="683568" y="665064"/>
          <a:ext cx="2736306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68153"/>
                <a:gridCol w="136815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החומר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J/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kmol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8(s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1D4C72"/>
                          </a:solidFill>
                        </a:rPr>
                        <a:t>256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2(g)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1D4C72"/>
                          </a:solidFill>
                        </a:rPr>
                        <a:t>205.1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SO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sym typeface="Wingdings" pitchFamily="2" charset="2"/>
                        </a:rPr>
                        <a:t>2(g)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1D4C72"/>
                          </a:solidFill>
                        </a:rPr>
                        <a:t>248.5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0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שאלה 4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8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251520" y="549275"/>
            <a:ext cx="8230493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899673"/>
              </p:ext>
            </p:extLst>
          </p:nvPr>
        </p:nvGraphicFramePr>
        <p:xfrm>
          <a:off x="323528" y="665064"/>
          <a:ext cx="2448272" cy="1463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24136"/>
                <a:gridCol w="1224136"/>
              </a:tblGrid>
              <a:tr h="34894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החומר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J/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kmol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48946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N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2(g)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191.4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48946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2(g)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205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48946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N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3(g)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312.2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0688" y="548680"/>
            <a:ext cx="8183562" cy="294901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נתונה התגובה: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+ 3O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2N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3(g)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  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H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= 83 </a:t>
            </a:r>
            <a:r>
              <a:rPr lang="en-US" dirty="0" err="1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Kj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</a:t>
            </a:r>
            <a:endParaRPr lang="he-IL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א. מהו סימנו של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? הסבירו ללא חישוב.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ב. האם התגובה יכולה להתרחש ספונטנית? נמקו ללא חישוב.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ג. חשבו את </a:t>
            </a:r>
            <a:r>
              <a:rPr lang="he-IL" baseline="-25000" dirty="0" smtClean="0">
                <a:solidFill>
                  <a:srgbClr val="1D4C72"/>
                </a:solidFill>
                <a:sym typeface="Symbol"/>
              </a:rPr>
              <a:t>מערכת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ד. חשבו את </a:t>
            </a:r>
            <a:r>
              <a:rPr lang="he-IL" baseline="-25000" dirty="0" smtClean="0">
                <a:solidFill>
                  <a:srgbClr val="1D4C72"/>
                </a:solidFill>
                <a:sym typeface="Symbol"/>
              </a:rPr>
              <a:t>סביבה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 בטמפרטורת החדר ?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ה. חשבו את שינוי האנטרופיה הכולל,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baseline="-25000" dirty="0" smtClean="0">
                <a:solidFill>
                  <a:srgbClr val="1D4C72"/>
                </a:solidFill>
                <a:sym typeface="Symbol"/>
              </a:rPr>
              <a:t>t</a:t>
            </a:r>
            <a:r>
              <a:rPr lang="he-IL" baseline="-25000" dirty="0" smtClean="0">
                <a:solidFill>
                  <a:srgbClr val="1D4C72"/>
                </a:solidFill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I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.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בטמפרטורת החדר,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II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. ב-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I000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K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4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688" y="548680"/>
            <a:ext cx="8183562" cy="294901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נתונה התגובה: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+ 3O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 2N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O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3(g)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   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H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= 83 </a:t>
            </a:r>
            <a:r>
              <a:rPr lang="en-US" dirty="0" err="1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Kj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</a:t>
            </a:r>
            <a:endParaRPr lang="he-IL" dirty="0" smtClean="0">
              <a:solidFill>
                <a:srgbClr val="1D4C72"/>
              </a:solidFill>
              <a:latin typeface="+mn-lt"/>
              <a:cs typeface="+mn-cs"/>
              <a:sym typeface="Wingdings" pitchFamily="2" charset="2"/>
            </a:endParaRP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Wingdings" pitchFamily="2" charset="2"/>
              </a:rPr>
              <a:t>א. מהו סימנו של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? הסבירו ללא חישוב.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ב. האם התגובה יכולה להתרחש ספונטנית? נמקו ללא חישוב.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ג. חשבו את </a:t>
            </a:r>
            <a:r>
              <a:rPr lang="he-IL" baseline="-25000" dirty="0" smtClean="0">
                <a:solidFill>
                  <a:srgbClr val="1D4C72"/>
                </a:solidFill>
                <a:sym typeface="Symbol"/>
              </a:rPr>
              <a:t>מערכת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 .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ד. חשבו את </a:t>
            </a:r>
            <a:r>
              <a:rPr lang="he-IL" baseline="-25000" dirty="0" smtClean="0">
                <a:solidFill>
                  <a:srgbClr val="1D4C72"/>
                </a:solidFill>
                <a:sym typeface="Symbol"/>
              </a:rPr>
              <a:t>סביבה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 בטמפרטורת החדר ?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ה. חשבו את שינוי האנטרופיה הכולל,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S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baseline="-25000" dirty="0" smtClean="0">
                <a:solidFill>
                  <a:srgbClr val="1D4C72"/>
                </a:solidFill>
                <a:sym typeface="Symbol"/>
              </a:rPr>
              <a:t>t</a:t>
            </a:r>
            <a:r>
              <a:rPr lang="he-IL" baseline="-25000" dirty="0" smtClean="0">
                <a:solidFill>
                  <a:srgbClr val="1D4C72"/>
                </a:solidFill>
                <a:sym typeface="Symbol"/>
              </a:rPr>
              <a:t> 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I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  <a:sym typeface="Symbol"/>
              </a:rPr>
              <a:t>.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בטמפרטורת החדר,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II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. ב- 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I000</a:t>
            </a:r>
            <a:r>
              <a:rPr lang="en-US" baseline="30000" dirty="0" smtClean="0">
                <a:solidFill>
                  <a:srgbClr val="1D4C72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1D4C72"/>
                </a:solidFill>
                <a:sym typeface="Symbol"/>
              </a:rPr>
              <a:t>K</a:t>
            </a:r>
            <a:r>
              <a:rPr lang="he-IL" dirty="0" smtClean="0">
                <a:solidFill>
                  <a:srgbClr val="1D4C72"/>
                </a:solidFill>
                <a:sym typeface="Symbol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8186" y="3645024"/>
            <a:ext cx="8196262" cy="302433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tx1"/>
                </a:solidFill>
              </a:rPr>
              <a:t>תשובה:</a:t>
            </a:r>
          </a:p>
          <a:p>
            <a:pPr marL="342900" indent="-342900"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ebrew2Minus"/>
              <a:defRPr/>
            </a:pPr>
            <a:r>
              <a:rPr lang="en-US" dirty="0">
                <a:solidFill>
                  <a:srgbClr val="FF6600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rgbClr val="FF6600"/>
                </a:solidFill>
                <a:sym typeface="Symbol"/>
              </a:rPr>
              <a:t>0</a:t>
            </a:r>
            <a:r>
              <a:rPr lang="he-IL" dirty="0" smtClean="0">
                <a:solidFill>
                  <a:srgbClr val="FF6600"/>
                </a:solidFill>
              </a:rPr>
              <a:t> מערכת שלילי</a:t>
            </a:r>
            <a:r>
              <a:rPr lang="he-IL" dirty="0" smtClean="0">
                <a:solidFill>
                  <a:schemeClr val="tx1"/>
                </a:solidFill>
              </a:rPr>
              <a:t>. מ- 4 מול גז מתקבלים שני מול. יש ירידה בפיזור החלקיקים והאנרגיה במערכת.</a:t>
            </a:r>
          </a:p>
          <a:p>
            <a:pPr marL="342900" indent="-342900" algn="r"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ebrew2Minus"/>
              <a:defRPr/>
            </a:pPr>
            <a:r>
              <a:rPr lang="he-IL" dirty="0" smtClean="0">
                <a:solidFill>
                  <a:srgbClr val="FF6600"/>
                </a:solidFill>
              </a:rPr>
              <a:t>התגובה לא יכולה להתרחש ספונטנית</a:t>
            </a:r>
            <a:r>
              <a:rPr lang="he-IL" dirty="0" smtClean="0">
                <a:solidFill>
                  <a:schemeClr val="tx1"/>
                </a:solidFill>
              </a:rPr>
              <a:t>. היא בעל 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H</a:t>
            </a:r>
            <a:r>
              <a:rPr lang="en-US" baseline="30000" dirty="0">
                <a:solidFill>
                  <a:schemeClr val="tx1"/>
                </a:solidFill>
                <a:sym typeface="Symbol"/>
              </a:rPr>
              <a:t>0</a:t>
            </a:r>
            <a:r>
              <a:rPr lang="he-IL" dirty="0" smtClean="0">
                <a:solidFill>
                  <a:schemeClr val="tx1"/>
                </a:solidFill>
              </a:rPr>
              <a:t> חיובי ובעלת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chemeClr val="tx1"/>
                </a:solidFill>
                <a:sym typeface="Symbol"/>
              </a:rPr>
              <a:t>0</a:t>
            </a:r>
            <a:r>
              <a:rPr lang="he-IL" dirty="0" smtClean="0">
                <a:solidFill>
                  <a:schemeClr val="tx1"/>
                </a:solidFill>
              </a:rPr>
              <a:t> שלילי לכן תמיד נקבל בהצבה בנוסחה עבור האנטרופיה הכוללת,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S</a:t>
            </a:r>
            <a:r>
              <a:rPr lang="en-US" baseline="30000" dirty="0">
                <a:solidFill>
                  <a:schemeClr val="tx1"/>
                </a:solidFill>
                <a:sym typeface="Symbol"/>
              </a:rPr>
              <a:t>0</a:t>
            </a:r>
            <a:r>
              <a:rPr lang="en-US" dirty="0">
                <a:solidFill>
                  <a:schemeClr val="tx1"/>
                </a:solidFill>
                <a:sym typeface="Symbol"/>
              </a:rPr>
              <a:t>t</a:t>
            </a:r>
            <a:r>
              <a:rPr lang="he-IL" dirty="0" smtClean="0">
                <a:solidFill>
                  <a:schemeClr val="tx1"/>
                </a:solidFill>
              </a:rPr>
              <a:t> ערך שלילי ללא קשר לטמפרטורה. (התגובה לא נוטה להתרחש מההיבט של האנתלפיה וגם לא מההיבט של האנטרופיה)</a:t>
            </a:r>
          </a:p>
          <a:p>
            <a:pPr rt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המשך תשובה בשקופית הבאה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20" name="כותרת 8"/>
          <p:cNvSpPr>
            <a:spLocks noGrp="1"/>
          </p:cNvSpPr>
          <p:nvPr>
            <p:ph type="title"/>
          </p:nvPr>
        </p:nvSpPr>
        <p:spPr bwMode="auto">
          <a:xfrm>
            <a:off x="1476375" y="115888"/>
            <a:ext cx="7127875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sz="2000" b="1" dirty="0" smtClean="0">
                <a:solidFill>
                  <a:srgbClr val="FF6600"/>
                </a:solidFill>
              </a:rPr>
              <a:t>תשובה לשאלה 4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973D95-B101-424E-926E-87331CC38FFD}" type="slidenum">
              <a:rPr lang="he-IL"/>
              <a:pPr>
                <a:defRPr/>
              </a:pPr>
              <a:t>9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420688" y="549275"/>
            <a:ext cx="8129959" cy="0"/>
          </a:xfrm>
          <a:prstGeom prst="line">
            <a:avLst/>
          </a:prstGeom>
          <a:ln w="53975" cap="rnd" cmpd="thickThin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02548"/>
              </p:ext>
            </p:extLst>
          </p:nvPr>
        </p:nvGraphicFramePr>
        <p:xfrm>
          <a:off x="420688" y="665064"/>
          <a:ext cx="2423120" cy="14677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1560"/>
                <a:gridCol w="1211560"/>
              </a:tblGrid>
              <a:tr h="36694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החומר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J/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kmol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694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N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2(g)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191.4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6694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2(g)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205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  <a:tr h="36694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N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3(g)</a:t>
                      </a:r>
                      <a:r>
                        <a:rPr lang="en-US" dirty="0" smtClean="0">
                          <a:solidFill>
                            <a:srgbClr val="1D4C72"/>
                          </a:solidFill>
                          <a:latin typeface="+mn-lt"/>
                          <a:cs typeface="+mn-cs"/>
                          <a:sym typeface="Wingdings" pitchFamily="2" charset="2"/>
                        </a:rPr>
                        <a:t> 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1D4C72"/>
                          </a:solidFill>
                        </a:rPr>
                        <a:t>312.2</a:t>
                      </a:r>
                      <a:endParaRPr lang="he-IL" dirty="0">
                        <a:solidFill>
                          <a:srgbClr val="1D4C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3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theme/theme1.xml><?xml version="1.0" encoding="utf-8"?>
<a:theme xmlns:a="http://schemas.openxmlformats.org/drawingml/2006/main" name="Office Theme">
  <a:themeElements>
    <a:clrScheme name="nahshon">
      <a:dk1>
        <a:sysClr val="windowText" lastClr="000000"/>
      </a:dk1>
      <a:lt1>
        <a:sysClr val="window" lastClr="FFFFFF"/>
      </a:lt1>
      <a:dk2>
        <a:srgbClr val="3F3F3F"/>
      </a:dk2>
      <a:lt2>
        <a:srgbClr val="FFFFFF"/>
      </a:lt2>
      <a:accent1>
        <a:srgbClr val="7F7F7F"/>
      </a:accent1>
      <a:accent2>
        <a:srgbClr val="5F5F5F"/>
      </a:accent2>
      <a:accent3>
        <a:srgbClr val="FF6600"/>
      </a:accent3>
      <a:accent4>
        <a:srgbClr val="7F7F7F"/>
      </a:accent4>
      <a:accent5>
        <a:srgbClr val="77A7A9"/>
      </a:accent5>
      <a:accent6>
        <a:srgbClr val="5F0060"/>
      </a:accent6>
      <a:hlink>
        <a:srgbClr val="00B0F0"/>
      </a:hlink>
      <a:folHlink>
        <a:srgbClr val="A5A5A5"/>
      </a:folHlink>
    </a:clrScheme>
    <a:fontScheme name="Nahsh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bg1"/>
            </a:gs>
            <a:gs pos="50000">
              <a:schemeClr val="bg2">
                <a:lumMod val="95000"/>
              </a:schemeClr>
            </a:gs>
          </a:gsLst>
          <a:lin ang="5400000" scaled="0"/>
        </a:gradFill>
        <a:ln w="12700">
          <a:solidFill>
            <a:schemeClr val="bg1">
              <a:lumMod val="75000"/>
            </a:schemeClr>
          </a:solidFill>
        </a:ln>
      </a:spPr>
      <a:bodyPr rtlCol="1" anchor="t"/>
      <a:lstStyle>
        <a:defPPr>
          <a:buBlip>
            <a:blip xmlns:r="http://schemas.openxmlformats.org/officeDocument/2006/relationships" r:embed="rId1"/>
          </a:buBlip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lumMod val="95000"/>
          </a:schemeClr>
        </a:solidFill>
        <a:ln w="22225">
          <a:solidFill>
            <a:schemeClr val="bg1">
              <a:lumMod val="85000"/>
            </a:schemeClr>
          </a:solidFill>
        </a:ln>
        <a:effectLst/>
      </a:spPr>
      <a:bodyPr wrap="none" rtlCol="1" anchor="ctr">
        <a:normAutofit/>
      </a:bodyPr>
      <a:lstStyle>
        <a:defPPr algn="ctr" rtl="1" fontAlgn="auto">
          <a:spcBef>
            <a:spcPts val="0"/>
          </a:spcBef>
          <a:spcAft>
            <a:spcPts val="0"/>
          </a:spcAft>
          <a:defRPr sz="1400" u="sng" dirty="0">
            <a:solidFill>
              <a:srgbClr val="00B0F0"/>
            </a:solidFill>
            <a:latin typeface="+mn-lt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1621</Words>
  <Application>Microsoft Office PowerPoint</Application>
  <PresentationFormat>On-screen Show (4:3)</PresentationFormat>
  <Paragraphs>217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מדוע מתרחשות תגובות כימיות? </vt:lpstr>
      <vt:lpstr>שאלה 1</vt:lpstr>
      <vt:lpstr>תשובה לשאלה 1</vt:lpstr>
      <vt:lpstr>שאלה 2</vt:lpstr>
      <vt:lpstr>תשובה לשאלה 2</vt:lpstr>
      <vt:lpstr>שאלה 3</vt:lpstr>
      <vt:lpstr>תשובה לשאלה 3</vt:lpstr>
      <vt:lpstr>שאלה 4</vt:lpstr>
      <vt:lpstr>תשובה לשאלה 4</vt:lpstr>
      <vt:lpstr>המשך תשובה לשאלה 4</vt:lpstr>
      <vt:lpstr>שאלה 5</vt:lpstr>
      <vt:lpstr>תשובה לשאלה 5</vt:lpstr>
      <vt:lpstr>שאלה 6</vt:lpstr>
      <vt:lpstr>תשובה לשאלה 6</vt:lpstr>
      <vt:lpstr>שאלה 7</vt:lpstr>
      <vt:lpstr>תשובה לשאלה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zohar</cp:lastModifiedBy>
  <cp:revision>137</cp:revision>
  <dcterms:created xsi:type="dcterms:W3CDTF">2010-09-05T07:07:37Z</dcterms:created>
  <dcterms:modified xsi:type="dcterms:W3CDTF">2014-09-10T11:35:20Z</dcterms:modified>
</cp:coreProperties>
</file>